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6"/>
  </p:notesMasterIdLst>
  <p:sldIdLst>
    <p:sldId id="260" r:id="rId2"/>
    <p:sldId id="316" r:id="rId3"/>
    <p:sldId id="317" r:id="rId4"/>
    <p:sldId id="318" r:id="rId5"/>
    <p:sldId id="448" r:id="rId6"/>
    <p:sldId id="319" r:id="rId7"/>
    <p:sldId id="451" r:id="rId8"/>
    <p:sldId id="452" r:id="rId9"/>
    <p:sldId id="449" r:id="rId10"/>
    <p:sldId id="269" r:id="rId11"/>
    <p:sldId id="453" r:id="rId12"/>
    <p:sldId id="454" r:id="rId13"/>
    <p:sldId id="428" r:id="rId14"/>
    <p:sldId id="432" r:id="rId15"/>
    <p:sldId id="436" r:id="rId16"/>
    <p:sldId id="440" r:id="rId17"/>
    <p:sldId id="361" r:id="rId18"/>
    <p:sldId id="427" r:id="rId19"/>
    <p:sldId id="450" r:id="rId20"/>
    <p:sldId id="288" r:id="rId21"/>
    <p:sldId id="457" r:id="rId22"/>
    <p:sldId id="455" r:id="rId23"/>
    <p:sldId id="456" r:id="rId24"/>
    <p:sldId id="306" r:id="rId2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6FF"/>
    <a:srgbClr val="0072FF"/>
    <a:srgbClr val="1CB5E0"/>
    <a:srgbClr val="000046"/>
    <a:srgbClr val="00F7FF"/>
    <a:srgbClr val="0A4671"/>
    <a:srgbClr val="114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 autoAdjust="0"/>
    <p:restoredTop sz="84626"/>
  </p:normalViewPr>
  <p:slideViewPr>
    <p:cSldViewPr snapToGrid="0">
      <p:cViewPr varScale="1">
        <p:scale>
          <a:sx n="69" d="100"/>
          <a:sy n="69" d="100"/>
        </p:scale>
        <p:origin x="17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B713-64C2-0949-8ADC-A04FFD1F6467}" type="datetimeFigureOut">
              <a:rPr lang="en-VN" smtClean="0"/>
              <a:t>12/18/2023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F204-C7F4-F140-967F-D2FA889DA61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996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</p:spPr>
      </p:sp>
      <p:sp>
        <p:nvSpPr>
          <p:cNvPr id="2027" name="PlaceHolder 2"/>
          <p:cNvSpPr>
            <a:spLocks noGrp="1"/>
          </p:cNvSpPr>
          <p:nvPr>
            <p:ph type="body"/>
          </p:nvPr>
        </p:nvSpPr>
        <p:spPr>
          <a:xfrm>
            <a:off x="687600" y="4415400"/>
            <a:ext cx="5506200" cy="418284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28" name="TextShape 3"/>
          <p:cNvSpPr txBox="1"/>
          <p:nvPr/>
        </p:nvSpPr>
        <p:spPr>
          <a:xfrm>
            <a:off x="3899160" y="8830800"/>
            <a:ext cx="2980800" cy="4640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E1D7510-ABCB-4AC4-87A8-BA9B9C0DCB01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Trường shamt chỉ được sử dụng cho các lệnh dịch, xoay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627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319A-62FB-D9AB-91DD-E1478E7A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E55FBA-E532-BB1F-9AD4-40205F001925}"/>
              </a:ext>
            </a:extLst>
          </p:cNvPr>
          <p:cNvSpPr/>
          <p:nvPr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F14C68C-3577-C657-9E87-056612AF8E42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8E437-A7E4-9E4B-E374-2DBE3AB8DADD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A3AA59-2194-A31F-AA96-7C2918465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C352A7-0B18-D7E9-465D-F3B1274BB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A6BB9-0E9C-8F74-60DB-2DA463D4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A43496-358A-E9F0-8CFC-6A952BD4F3E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3DC9D-C96B-54B0-5413-508E29245B5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C856C5-8D5F-4945-AAA3-959D25DF2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7FF3-8245-17A0-DB3A-F0257D51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A1CF5-6C4E-34E9-65C0-4B4D78575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366D05A-8A62-ADE1-F4B2-73F9CA085276}"/>
              </a:ext>
            </a:extLst>
          </p:cNvPr>
          <p:cNvSpPr/>
          <p:nvPr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E6E6A9-35CE-D953-F678-DB52C8ED6EC1}"/>
              </a:ext>
            </a:extLst>
          </p:cNvPr>
          <p:cNvSpPr/>
          <p:nvPr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23" name="Picture 2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14FA3D3-A61E-753A-BCC3-7785EC3F2C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72C38A-5DF7-B873-F169-2EA590FF1122}"/>
              </a:ext>
            </a:extLst>
          </p:cNvPr>
          <p:cNvSpPr txBox="1"/>
          <p:nvPr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0A5A10-F9AF-733C-8C7D-94D87B311EF5}"/>
              </a:ext>
            </a:extLst>
          </p:cNvPr>
          <p:cNvSpPr/>
          <p:nvPr/>
        </p:nvSpPr>
        <p:spPr>
          <a:xfrm>
            <a:off x="105836" y="6604291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DEB9-E93C-A8E4-074F-F195EB1D8AB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75604" y="6587552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VN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VN" smtClean="0"/>
              <a:pPr algn="ctr"/>
              <a:t>‹#›</a:t>
            </a:fld>
            <a:endParaRPr lang="en-V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4981174-E1E5-D0CF-F74E-4BBA287A5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4400" b="1" kern="1200" dirty="0">
                <a:ln>
                  <a:noFill/>
                </a:ln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MÔN HỌC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1F814F0-EAC8-84E1-83C4-B5C359387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VN" sz="28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CHƯƠNG X: TÊN CHƯƠNG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B8543E7-0085-7DF3-5351-E097219BEE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Trình bày: Tên Giảng viên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8BC0B81-9708-34C0-3CBB-EA50270B9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V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28119-6BAB-C115-873B-3333E0D709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B4763AA4-2C1B-A2F4-406B-95DB6649B912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Isosceles Triangle 12">
            <a:extLst>
              <a:ext uri="{FF2B5EF4-FFF2-40B4-BE49-F238E27FC236}">
                <a16:creationId xmlns:a16="http://schemas.microsoft.com/office/drawing/2014/main" id="{59E95201-33F6-4E94-9917-D90C28D8DC08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35377D-BE76-0694-1834-96AC23C6EEC1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D2221D-3D01-2C22-0DED-5D1C47C7C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866B25-8AA4-5D6C-72C0-3A648C866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A6F1F3-DE74-9996-26FB-059A8DB73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138467D-8B28-04B2-CACC-C6A2F50B9303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01769D-C375-4888-119C-B38EF6AD239A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8FC0B1-10D6-FBBB-FC40-F18AF860A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25D3F8-C1F1-48E8-904F-A60BDE423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281090-031E-CF3A-4C8E-F9F954E23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reeform 17">
            <a:extLst>
              <a:ext uri="{FF2B5EF4-FFF2-40B4-BE49-F238E27FC236}">
                <a16:creationId xmlns:a16="http://schemas.microsoft.com/office/drawing/2014/main" id="{2D3EB7F7-28DB-BF77-239C-939A9A4D0A21}"/>
              </a:ext>
            </a:extLst>
          </p:cNvPr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B30C699D-3CB6-22CA-D007-8EC6320A4B33}"/>
              </a:ext>
            </a:extLst>
          </p:cNvPr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35" name="Picture 3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82ED007-3D86-AC55-8289-37AFD99078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24406D-B9E1-1A42-1A78-4B2388EF5B28}"/>
              </a:ext>
            </a:extLst>
          </p:cNvPr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164239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AAD69AF-EC8B-72EE-4E78-98A3BAC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72" name="Date Placeholder 3">
            <a:extLst>
              <a:ext uri="{FF2B5EF4-FFF2-40B4-BE49-F238E27FC236}">
                <a16:creationId xmlns:a16="http://schemas.microsoft.com/office/drawing/2014/main" id="{E08B9789-E935-79BF-7612-287E195CA82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1763708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CB305D-8829-8A5C-C77A-F06CC22D3171}"/>
              </a:ext>
            </a:extLst>
          </p:cNvPr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B213357-208D-5A7C-6EC3-620968AB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3434333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V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9A81B3C-3C09-2267-567B-AD3F47296C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7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319A-62FB-D9AB-91DD-E1478E7A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E55FBA-E532-BB1F-9AD4-40205F001925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F14C68C-3577-C657-9E87-056612AF8E42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8E437-A7E4-9E4B-E374-2DBE3AB8DADD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A3AA59-2194-A31F-AA96-7C2918465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C352A7-0B18-D7E9-465D-F3B1274BB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A6BB9-0E9C-8F74-60DB-2DA463D4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A43496-358A-E9F0-8CFC-6A952BD4F3E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3DC9D-C96B-54B0-5413-508E29245B5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C856C5-8D5F-4945-AAA3-959D25DF2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7FF3-8245-17A0-DB3A-F0257D51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A1CF5-6C4E-34E9-65C0-4B4D78575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366D05A-8A62-ADE1-F4B2-73F9CA085276}"/>
              </a:ext>
            </a:extLst>
          </p:cNvPr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E6E6A9-35CE-D953-F678-DB52C8ED6EC1}"/>
              </a:ext>
            </a:extLst>
          </p:cNvPr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23" name="Picture 2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14FA3D3-A61E-753A-BCC3-7785EC3F2C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72C38A-5DF7-B873-F169-2EA590FF1122}"/>
              </a:ext>
            </a:extLst>
          </p:cNvPr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r>
              <a:rPr lang="en-VN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0A5A10-F9AF-733C-8C7D-94D87B311EF5}"/>
              </a:ext>
            </a:extLst>
          </p:cNvPr>
          <p:cNvSpPr/>
          <p:nvPr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DEB9-E93C-A8E4-074F-F195EB1D8ABF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11894359" y="6566401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VN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VN" smtClean="0"/>
              <a:pPr algn="ctr"/>
              <a:t>‹#›</a:t>
            </a:fld>
            <a:endParaRPr lang="en-V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4981174-E1E5-D0CF-F74E-4BBA287A5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4400" b="1" kern="1200" dirty="0">
                <a:ln>
                  <a:gradFill>
                    <a:gsLst>
                      <a:gs pos="0">
                        <a:srgbClr val="000046"/>
                      </a:gs>
                      <a:gs pos="100000">
                        <a:srgbClr val="1CB5E0"/>
                      </a:gs>
                    </a:gsLst>
                    <a:lin ang="5400000" scaled="1"/>
                  </a:gradFill>
                </a:ln>
                <a:noFill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MÔN HỌC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1F814F0-EAC8-84E1-83C4-B5C359387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VN" sz="20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CHƯƠNG X: TÊN CHƯƠNG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B8543E7-0085-7DF3-5351-E097219BEE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Trình bày: Tên Giảng viên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8BC0B81-9708-34C0-3CBB-EA50270B9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V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28119-6BAB-C115-873B-3333E0D709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4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V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V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9A81B3C-3C09-2267-567B-AD3F47296C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6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Page">
  <p:cSld name="End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8;p7">
            <a:extLst>
              <a:ext uri="{FF2B5EF4-FFF2-40B4-BE49-F238E27FC236}">
                <a16:creationId xmlns:a16="http://schemas.microsoft.com/office/drawing/2014/main" id="{BD9D4F96-3CE1-168C-D14A-D3A0F53FE67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1" y="819812"/>
            <a:ext cx="983040" cy="73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49;p7">
            <a:extLst>
              <a:ext uri="{FF2B5EF4-FFF2-40B4-BE49-F238E27FC236}">
                <a16:creationId xmlns:a16="http://schemas.microsoft.com/office/drawing/2014/main" id="{40AD1C95-B177-6D21-AC5D-4B52191C714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>
            <a:fillRect/>
          </a:stretch>
        </p:blipFill>
        <p:spPr bwMode="auto">
          <a:xfrm>
            <a:off x="3805440" y="4006901"/>
            <a:ext cx="8386560" cy="269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50;p7">
            <a:extLst>
              <a:ext uri="{FF2B5EF4-FFF2-40B4-BE49-F238E27FC236}">
                <a16:creationId xmlns:a16="http://schemas.microsoft.com/office/drawing/2014/main" id="{1B05980A-3273-D7B5-DC04-F5B4229CEA87}"/>
              </a:ext>
            </a:extLst>
          </p:cNvPr>
          <p:cNvSpPr/>
          <p:nvPr/>
        </p:nvSpPr>
        <p:spPr>
          <a:xfrm>
            <a:off x="407040" y="3277327"/>
            <a:ext cx="3962880" cy="3580674"/>
          </a:xfrm>
          <a:prstGeom prst="triangle">
            <a:avLst>
              <a:gd name="adj" fmla="val 50000"/>
            </a:avLst>
          </a:prstGeom>
          <a:solidFill>
            <a:srgbClr val="D2F0FE"/>
          </a:solidFill>
          <a:ln>
            <a:noFill/>
          </a:ln>
        </p:spPr>
        <p:txBody>
          <a:bodyPr spcFirstLastPara="1" lIns="51422" tIns="25705" rIns="51422" bIns="257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012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" name="Google Shape;52;p7">
            <a:extLst>
              <a:ext uri="{FF2B5EF4-FFF2-40B4-BE49-F238E27FC236}">
                <a16:creationId xmlns:a16="http://schemas.microsoft.com/office/drawing/2014/main" id="{7F0760D9-3DAD-FBAE-E33B-9F88711F5FA5}"/>
              </a:ext>
            </a:extLst>
          </p:cNvPr>
          <p:cNvSpPr/>
          <p:nvPr/>
        </p:nvSpPr>
        <p:spPr>
          <a:xfrm rot="10800000">
            <a:off x="712321" y="0"/>
            <a:ext cx="3960959" cy="3580675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lIns="51422" tIns="25705" rIns="51422" bIns="257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012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Google Shape;53;p7">
            <a:extLst>
              <a:ext uri="{FF2B5EF4-FFF2-40B4-BE49-F238E27FC236}">
                <a16:creationId xmlns:a16="http://schemas.microsoft.com/office/drawing/2014/main" id="{99BF6358-F000-7DFC-E01F-DB1F78773C8F}"/>
              </a:ext>
            </a:extLst>
          </p:cNvPr>
          <p:cNvSpPr/>
          <p:nvPr/>
        </p:nvSpPr>
        <p:spPr>
          <a:xfrm rot="5400000">
            <a:off x="708524" y="2818449"/>
            <a:ext cx="2478633" cy="68544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lIns="51422" tIns="25705" rIns="51422" bIns="257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012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54;p7">
            <a:extLst>
              <a:ext uri="{FF2B5EF4-FFF2-40B4-BE49-F238E27FC236}">
                <a16:creationId xmlns:a16="http://schemas.microsoft.com/office/drawing/2014/main" id="{AF1E5225-DC58-9D4F-14BD-5FB5F2850CAE}"/>
              </a:ext>
            </a:extLst>
          </p:cNvPr>
          <p:cNvSpPr/>
          <p:nvPr/>
        </p:nvSpPr>
        <p:spPr>
          <a:xfrm rot="10800000">
            <a:off x="2801281" y="3734270"/>
            <a:ext cx="2691840" cy="2432554"/>
          </a:xfrm>
          <a:prstGeom prst="triangle">
            <a:avLst>
              <a:gd name="adj" fmla="val 50000"/>
            </a:avLst>
          </a:prstGeom>
          <a:solidFill>
            <a:srgbClr val="4F7780"/>
          </a:solidFill>
          <a:ln>
            <a:noFill/>
          </a:ln>
        </p:spPr>
        <p:txBody>
          <a:bodyPr spcFirstLastPara="1" lIns="51422" tIns="25705" rIns="51422" bIns="257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012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Google Shape;55;p7">
            <a:extLst>
              <a:ext uri="{FF2B5EF4-FFF2-40B4-BE49-F238E27FC236}">
                <a16:creationId xmlns:a16="http://schemas.microsoft.com/office/drawing/2014/main" id="{C9A4E212-090C-4578-0854-991A3CB21214}"/>
              </a:ext>
            </a:extLst>
          </p:cNvPr>
          <p:cNvSpPr/>
          <p:nvPr/>
        </p:nvSpPr>
        <p:spPr>
          <a:xfrm>
            <a:off x="2375041" y="159355"/>
            <a:ext cx="1311359" cy="9830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lIns="51422" tIns="25705" rIns="51422" bIns="257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012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56;p7">
            <a:extLst>
              <a:ext uri="{FF2B5EF4-FFF2-40B4-BE49-F238E27FC236}">
                <a16:creationId xmlns:a16="http://schemas.microsoft.com/office/drawing/2014/main" id="{32E657B9-CA26-49D3-FC5A-586C3FBD7F25}"/>
              </a:ext>
            </a:extLst>
          </p:cNvPr>
          <p:cNvSpPr/>
          <p:nvPr/>
        </p:nvSpPr>
        <p:spPr>
          <a:xfrm>
            <a:off x="1077121" y="6445216"/>
            <a:ext cx="2426880" cy="207660"/>
          </a:xfrm>
          <a:prstGeom prst="rect">
            <a:avLst/>
          </a:prstGeom>
          <a:noFill/>
          <a:ln>
            <a:noFill/>
          </a:ln>
        </p:spPr>
        <p:txBody>
          <a:bodyPr spcFirstLastPara="1" lIns="51422" tIns="25705" rIns="51422" bIns="25705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vi-VN" sz="1012">
                <a:solidFill>
                  <a:srgbClr val="4F7780"/>
                </a:solidFill>
                <a:latin typeface="Tahoma"/>
                <a:ea typeface="Tahoma"/>
                <a:cs typeface="Tahoma"/>
                <a:sym typeface="Tahoma"/>
              </a:rPr>
              <a:t> vnuhcm.edu.vn</a:t>
            </a:r>
            <a:endParaRPr sz="1012">
              <a:solidFill>
                <a:srgbClr val="4F778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58;p7">
            <a:extLst>
              <a:ext uri="{FF2B5EF4-FFF2-40B4-BE49-F238E27FC236}">
                <a16:creationId xmlns:a16="http://schemas.microsoft.com/office/drawing/2014/main" id="{AE0085D9-5F19-55DD-8D9D-803CCF257A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0" y="2966297"/>
            <a:ext cx="906240" cy="54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oogle Shape;59;p7" descr="E:\ĐHQG\Logo Con\1 Logo Bach Khoa.png">
            <a:extLst>
              <a:ext uri="{FF2B5EF4-FFF2-40B4-BE49-F238E27FC236}">
                <a16:creationId xmlns:a16="http://schemas.microsoft.com/office/drawing/2014/main" id="{0C707CEA-4DA4-6D9B-5BCC-8FFE62C5E11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305270"/>
            <a:ext cx="737280" cy="55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60;p7">
            <a:extLst>
              <a:ext uri="{FF2B5EF4-FFF2-40B4-BE49-F238E27FC236}">
                <a16:creationId xmlns:a16="http://schemas.microsoft.com/office/drawing/2014/main" id="{18CBAE0C-EEEF-302E-362D-E04F367C02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1" y="1426511"/>
            <a:ext cx="729600" cy="37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61;p7">
            <a:extLst>
              <a:ext uri="{FF2B5EF4-FFF2-40B4-BE49-F238E27FC236}">
                <a16:creationId xmlns:a16="http://schemas.microsoft.com/office/drawing/2014/main" id="{5731B46A-78CC-22F7-6494-4B2FA302541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1" y="1858496"/>
            <a:ext cx="775680" cy="58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oogle Shape;62;p7">
            <a:extLst>
              <a:ext uri="{FF2B5EF4-FFF2-40B4-BE49-F238E27FC236}">
                <a16:creationId xmlns:a16="http://schemas.microsoft.com/office/drawing/2014/main" id="{D5BC8547-2415-6E44-6C6A-2B35960417D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1" y="2490154"/>
            <a:ext cx="775680" cy="44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63;p7">
            <a:extLst>
              <a:ext uri="{FF2B5EF4-FFF2-40B4-BE49-F238E27FC236}">
                <a16:creationId xmlns:a16="http://schemas.microsoft.com/office/drawing/2014/main" id="{C5F17ABA-6AD3-7FD6-21C9-D4726228E4F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4" t="7198" r="31841" b="28374"/>
          <a:stretch>
            <a:fillRect/>
          </a:stretch>
        </p:blipFill>
        <p:spPr bwMode="auto">
          <a:xfrm>
            <a:off x="224641" y="4168175"/>
            <a:ext cx="750719" cy="55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64;p7">
            <a:extLst>
              <a:ext uri="{FF2B5EF4-FFF2-40B4-BE49-F238E27FC236}">
                <a16:creationId xmlns:a16="http://schemas.microsoft.com/office/drawing/2014/main" id="{D21DCC8A-AC17-5CD2-694B-F66012D8E46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1" y="4723035"/>
            <a:ext cx="781439" cy="58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oogle Shape;65;p7">
            <a:extLst>
              <a:ext uri="{FF2B5EF4-FFF2-40B4-BE49-F238E27FC236}">
                <a16:creationId xmlns:a16="http://schemas.microsoft.com/office/drawing/2014/main" id="{D23612E7-6662-6486-736E-D8D9D6E016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8" r="10265"/>
          <a:stretch>
            <a:fillRect/>
          </a:stretch>
        </p:blipFill>
        <p:spPr bwMode="auto">
          <a:xfrm>
            <a:off x="215040" y="5318214"/>
            <a:ext cx="768000" cy="58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oogle Shape;66;p7" descr="E:\ĐHQG\1.2- Sản phẩm số\File trình chiếu\Logo DH An Giang.jpg">
            <a:extLst>
              <a:ext uri="{FF2B5EF4-FFF2-40B4-BE49-F238E27FC236}">
                <a16:creationId xmlns:a16="http://schemas.microsoft.com/office/drawing/2014/main" id="{07813A75-8807-94C9-2641-61362AB5A2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41" y="3559556"/>
            <a:ext cx="733440" cy="54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oogle Shape;57;p7">
            <a:extLst>
              <a:ext uri="{FF2B5EF4-FFF2-40B4-BE49-F238E27FC236}">
                <a16:creationId xmlns:a16="http://schemas.microsoft.com/office/drawing/2014/main" id="{7EB8FC3A-7F25-C83E-BB4A-91F30422CD33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1" y="205433"/>
            <a:ext cx="1991039" cy="92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556000" y="2383389"/>
            <a:ext cx="7518401" cy="8382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3000"/>
              <a:buFont typeface="Arial"/>
              <a:buNone/>
              <a:defRPr sz="1688">
                <a:solidFill>
                  <a:srgbClr val="95373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297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06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15ADC-6970-920B-F52B-57201C4697F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8BE0DC-C12B-7B32-5521-E1BCC5CB89B7}"/>
              </a:ext>
            </a:extLst>
          </p:cNvPr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E132-2B15-1D22-000B-D9DC548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6B2679F-C18F-09A3-96AB-5F2B6ACB82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04109" y="3019167"/>
            <a:ext cx="4583866" cy="1439258"/>
          </a:xfrm>
          <a:prstGeom prst="roundRect">
            <a:avLst>
              <a:gd name="adj" fmla="val 2631"/>
            </a:avLst>
          </a:prstGeom>
          <a:solidFill>
            <a:schemeClr val="bg1">
              <a:lumMod val="95000"/>
            </a:schemeClr>
          </a:solidFill>
          <a:ln w="19050" cap="rnd">
            <a:gradFill flip="none" rotWithShape="1">
              <a:gsLst>
                <a:gs pos="0">
                  <a:srgbClr val="00C6FF"/>
                </a:gs>
                <a:gs pos="99000">
                  <a:srgbClr val="00F7FF"/>
                </a:gs>
              </a:gsLst>
              <a:lin ang="2700000" scaled="1"/>
              <a:tileRect/>
            </a:gradFill>
          </a:ln>
        </p:spPr>
        <p:txBody>
          <a:bodyPr anchor="ctr">
            <a:normAutofit/>
          </a:bodyPr>
          <a:lstStyle>
            <a:lvl1pPr marL="1333500" indent="0">
              <a:buNone/>
              <a:tabLst/>
              <a:defRPr sz="2000" b="1" i="0">
                <a:gradFill flip="none" rotWithShape="1">
                  <a:gsLst>
                    <a:gs pos="100000">
                      <a:srgbClr val="0072FF"/>
                    </a:gs>
                    <a:gs pos="0">
                      <a:srgbClr val="00F7FF"/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Họ và tên</a:t>
            </a:r>
            <a:br>
              <a:rPr lang="en-VN" dirty="0"/>
            </a:br>
            <a:r>
              <a:rPr lang="en-VN" dirty="0"/>
              <a:t>Email</a:t>
            </a:r>
            <a:br>
              <a:rPr lang="en-VN" dirty="0"/>
            </a:br>
            <a:r>
              <a:rPr lang="en-VN" dirty="0"/>
              <a:t>Khoa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094EB-B733-82D9-0C1A-47F50ED8DF48}"/>
              </a:ext>
            </a:extLst>
          </p:cNvPr>
          <p:cNvGrpSpPr/>
          <p:nvPr/>
        </p:nvGrpSpPr>
        <p:grpSpPr>
          <a:xfrm>
            <a:off x="-1" y="4458425"/>
            <a:ext cx="8647103" cy="664514"/>
            <a:chOff x="-349411" y="1322122"/>
            <a:chExt cx="8647103" cy="66451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2951CF-9EB0-47B4-697B-3EC7AC808E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9411" y="1986636"/>
              <a:ext cx="63605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BFAF29A-75A4-8EF7-11D9-AB3F5C16B25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11109" y="1480500"/>
              <a:ext cx="591405" cy="506136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2D0A89-881E-F365-FCB8-0CCF88B4F0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02514" y="1480500"/>
              <a:ext cx="1378423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D5AC8-396E-82A3-EA13-53B0DC1B1744}"/>
                </a:ext>
              </a:extLst>
            </p:cNvPr>
            <p:cNvSpPr/>
            <p:nvPr userDrawn="1"/>
          </p:nvSpPr>
          <p:spPr>
            <a:xfrm>
              <a:off x="7980937" y="1322122"/>
              <a:ext cx="316755" cy="316755"/>
            </a:xfrm>
            <a:prstGeom prst="ellipse">
              <a:avLst/>
            </a:prstGeom>
            <a:gradFill flip="none" rotWithShape="1">
              <a:gsLst>
                <a:gs pos="0">
                  <a:srgbClr val="00F7FF"/>
                </a:gs>
                <a:gs pos="100000">
                  <a:srgbClr val="00C6FF"/>
                </a:gs>
              </a:gsLst>
              <a:lin ang="2700000" scaled="1"/>
              <a:tileRect/>
            </a:gra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D5DF290-BB09-CD5D-D16C-F337A2AE1710}"/>
              </a:ext>
            </a:extLst>
          </p:cNvPr>
          <p:cNvSpPr>
            <a:spLocks noChangeAspect="1"/>
          </p:cNvSpPr>
          <p:nvPr/>
        </p:nvSpPr>
        <p:spPr>
          <a:xfrm>
            <a:off x="796022" y="2736380"/>
            <a:ext cx="2019600" cy="2019600"/>
          </a:xfrm>
          <a:prstGeom prst="ellipse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6519316-5BE7-6687-FE60-23F1FB913498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90326" y="2728996"/>
            <a:ext cx="2020888" cy="20196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F7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VN" dirty="0"/>
              <a:t>Profile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8F295F7-595F-E903-E034-0D8FEC5E0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11214" y="2263753"/>
            <a:ext cx="3576761" cy="622002"/>
          </a:xfrm>
          <a:effectLst>
            <a:innerShdw blurRad="114300">
              <a:srgbClr val="00F7FF"/>
            </a:innerShdw>
          </a:effectLst>
        </p:spPr>
        <p:txBody>
          <a:bodyPr anchor="ctr">
            <a:noAutofit/>
          </a:bodyPr>
          <a:lstStyle>
            <a:lvl1pPr marL="0" indent="0" algn="r">
              <a:buNone/>
              <a:defRPr lang="en-VN" sz="36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GIẢNG VIÊN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8323740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/>
        </p:nvGrpSpPr>
        <p:grpSpPr>
          <a:xfrm>
            <a:off x="-2323526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/>
        </p:nvGrpSpPr>
        <p:grpSpPr>
          <a:xfrm flipH="1">
            <a:off x="9674240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/>
        </p:nvSpPr>
        <p:spPr>
          <a:xfrm>
            <a:off x="82718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98E1-B4F3-31E6-9C4D-5AE100C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27" y="6566400"/>
            <a:ext cx="291600" cy="291600"/>
          </a:xfrm>
        </p:spPr>
        <p:txBody>
          <a:bodyPr/>
          <a:lstStyle>
            <a:lvl1pPr algn="ctr">
              <a:defRPr lang="en-VN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endParaRPr lang="en-V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3899" y="1559014"/>
            <a:ext cx="8124204" cy="4153664"/>
          </a:xfrm>
        </p:spPr>
        <p:txBody>
          <a:bodyPr anchor="ctr">
            <a:normAutofit/>
          </a:bodyPr>
          <a:lstStyle>
            <a:lvl1pPr marL="514350" indent="-51435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13D-5A18-5AEA-36B7-4E32F182BE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56C1099-1EF4-24C1-B5E1-A484342C7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729" y="734646"/>
            <a:ext cx="2714625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NỘI DUNG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554354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6FB8E2A-4378-29FE-41E3-42BAD72ADA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929" y="2095027"/>
            <a:ext cx="9941071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MỤC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24296A-39BF-05BD-6DFB-8046C021F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930" y="3169159"/>
            <a:ext cx="9941070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x.x. TÊN MỤC CON (NẾU CÓ)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E1131F0-02AD-0F75-0384-22C665D945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E2EB23E-8F15-CEEB-55D8-12309376C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6576" y="5231902"/>
            <a:ext cx="2521280" cy="1577819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VN" sz="12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0x.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82EF5-131E-F7DD-C939-044C31C113C7}"/>
              </a:ext>
            </a:extLst>
          </p:cNvPr>
          <p:cNvCxnSpPr/>
          <p:nvPr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15ADC-6970-920B-F52B-57201C4697F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A7010-A78E-2DCB-8D89-28F704E05138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F7FF"/>
              </a:gs>
              <a:gs pos="100000">
                <a:srgbClr val="00F7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6A6D30-76D9-ADFA-439D-D8ACD753FA68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4932-7153-1124-6FAB-6B0BCE7F15CF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11FFE3-7A74-DE46-A817-485EEBD35CE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9745-CA80-BAF4-D0A4-5251C5A38265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4A45EE-E6B0-E916-950B-83B5D9C719DA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5BCF47-41EA-DC9C-B39C-19996485644F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48BE0DC-C12B-7B32-5521-E1BCC5CB89B7}"/>
              </a:ext>
            </a:extLst>
          </p:cNvPr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E132-2B15-1D22-000B-D9DC548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F8FE299-E989-1853-10AC-218B225C8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8206BC-C35D-45CD-7714-4AB383A3A1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56ED19-161F-B83E-C062-BBA85FCBDBA6}"/>
              </a:ext>
            </a:extLst>
          </p:cNvPr>
          <p:cNvSpPr/>
          <p:nvPr userDrawn="1"/>
        </p:nvSpPr>
        <p:spPr>
          <a:xfrm>
            <a:off x="16026" y="4629289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E12F8-D594-A634-12B7-DBD9659FCFCF}"/>
              </a:ext>
            </a:extLst>
          </p:cNvPr>
          <p:cNvSpPr/>
          <p:nvPr userDrawn="1"/>
        </p:nvSpPr>
        <p:spPr>
          <a:xfrm>
            <a:off x="16026" y="5005641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9D3BF2-8421-516D-100B-B10940E21889}"/>
              </a:ext>
            </a:extLst>
          </p:cNvPr>
          <p:cNvSpPr/>
          <p:nvPr userDrawn="1"/>
        </p:nvSpPr>
        <p:spPr>
          <a:xfrm>
            <a:off x="16026" y="5381993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E7DA5D-8F93-1233-D0CA-BB6DAC71EF56}"/>
              </a:ext>
            </a:extLst>
          </p:cNvPr>
          <p:cNvSpPr/>
          <p:nvPr userDrawn="1"/>
        </p:nvSpPr>
        <p:spPr>
          <a:xfrm>
            <a:off x="16026" y="5758345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892AD9-AB79-295D-3890-FFDA3249E243}"/>
              </a:ext>
            </a:extLst>
          </p:cNvPr>
          <p:cNvSpPr/>
          <p:nvPr userDrawn="1"/>
        </p:nvSpPr>
        <p:spPr>
          <a:xfrm>
            <a:off x="16026" y="6134697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830929-B6B7-0866-2FCF-D4763DEB9A15}"/>
              </a:ext>
            </a:extLst>
          </p:cNvPr>
          <p:cNvSpPr/>
          <p:nvPr userDrawn="1"/>
        </p:nvSpPr>
        <p:spPr>
          <a:xfrm>
            <a:off x="16026" y="6511050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2">
            <a:extLst>
              <a:ext uri="{FF2B5EF4-FFF2-40B4-BE49-F238E27FC236}">
                <a16:creationId xmlns:a16="http://schemas.microsoft.com/office/drawing/2014/main" id="{DEB0947A-A2A6-04EB-FDEA-49B6CA4282B5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4627E2-4F6F-5DE4-E302-2E05793A35CD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89F6FB-5524-A90B-EB65-1CE77CCF3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BE7325-8AE9-0C56-CE7E-277056FF1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AE2E30-BF16-BF85-3C14-576D7A4A2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sosceles Triangle 12">
            <a:extLst>
              <a:ext uri="{FF2B5EF4-FFF2-40B4-BE49-F238E27FC236}">
                <a16:creationId xmlns:a16="http://schemas.microsoft.com/office/drawing/2014/main" id="{F41585AB-A2B2-5C42-FDB3-E7BE8DD45528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856EB9-7EE0-667E-E421-4044A8F63CB7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1D8EE6-379F-DCB2-06B3-F17EF506C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46C5FD-B862-F076-9559-486AA59CA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72CDFA-313D-7CA5-58DE-50FF87568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 30">
            <a:extLst>
              <a:ext uri="{FF2B5EF4-FFF2-40B4-BE49-F238E27FC236}">
                <a16:creationId xmlns:a16="http://schemas.microsoft.com/office/drawing/2014/main" id="{F0DFF86D-8C3E-CFDC-9D37-8C2298E3CE08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C916BC59-B355-34E5-09F3-49CBA682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939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E33A4531-0917-88D7-E725-57A7B8497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930" y="2095027"/>
            <a:ext cx="6264164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TÊN MỤC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E645352A-FFD5-FA7A-65E6-AFB19A5F02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930" y="3169159"/>
            <a:ext cx="8913813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1.x. TÊN MỤC CON (NẾU CÓ)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D41A308B-B72C-1D65-F221-1AB16D949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2C8AEE5-1FC8-09F7-7EA7-24CA26F37B46}"/>
              </a:ext>
            </a:extLst>
          </p:cNvPr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15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5" y="1233824"/>
            <a:ext cx="10579654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929545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1233825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51800" y="1228490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V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7D36B1-517A-D556-9184-ED466900A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4812217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1962615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51800" y="1957280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V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F1C539-8AC9-C464-0C2F-4D72861584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4144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1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0714139-C59C-330B-707A-90AA2C2D1C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006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2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AE4A723-09B9-08FA-D05B-D53CF4EB2C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6023040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i d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6DD3F-9640-933C-3B2A-D75E0803D5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085934" y="202009"/>
            <a:ext cx="6267866" cy="5969620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131297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943F-B5CB-101B-ED28-FD0D9E84E1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2F19-40DF-B11E-2E00-94556129C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2054BC-1463-3EF3-7931-D0745EFC8FB2}"/>
              </a:ext>
            </a:extLst>
          </p:cNvPr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7E7-265A-EC77-C304-8D4B5EF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VN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E9790B-4A7F-B016-57E9-8F5F385CF8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60373" y="202009"/>
            <a:ext cx="6237261" cy="5976999"/>
          </a:xfrm>
          <a:prstGeom prst="roundRect">
            <a:avLst>
              <a:gd name="adj" fmla="val 574"/>
            </a:avLst>
          </a:prstGeom>
        </p:spPr>
        <p:txBody>
          <a:bodyPr/>
          <a:lstStyle>
            <a:lvl1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VN" dirty="0"/>
              <a:t>Hình ảnh</a:t>
            </a:r>
          </a:p>
        </p:txBody>
      </p:sp>
    </p:spTree>
    <p:extLst>
      <p:ext uri="{BB962C8B-B14F-4D97-AF65-F5344CB8AC3E}">
        <p14:creationId xmlns:p14="http://schemas.microsoft.com/office/powerpoint/2010/main" val="278083183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CB126-07C1-993D-D40F-CC92894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 TÊN MỤC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BBD58-B33F-3C47-5551-9A2A2CE27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A01D-3EDB-1F54-F4EE-AFD1EF996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DDB1B-AAE9-1649-A755-11FADEB7E97E}" type="datetime4">
              <a:rPr lang="en-US" smtClean="0"/>
              <a:t>December 18, 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1C7E-53C3-CE2D-B996-7F9702138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A76A-6303-F16B-A578-8E129753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2377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49" r:id="rId13"/>
    <p:sldLayoutId id="2147483662" r:id="rId14"/>
    <p:sldLayoutId id="2147483680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 flip="none" rotWithShape="1"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  <a:tileRect/>
          </a:gradFill>
          <a:effectLst>
            <a:innerShdw blurRad="114300">
              <a:schemeClr val="bg1"/>
            </a:inn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72110C-D077-8C1D-3057-3378C02C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8DCF8-0D88-9852-95C4-4F568F0A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</a:t>
            </a:fld>
            <a:endParaRPr lang="en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55CA5-843C-3510-DCA9-291216FC7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KIẾN TRÚC MÁY TÍNH</a:t>
            </a:r>
            <a:endParaRPr lang="en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113BCF-E52A-540A-4540-2833CA1A0E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ÔN TẬP CUỐI KỲ</a:t>
            </a:r>
            <a:endParaRPr lang="en-V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1A4B7-48D3-1CAE-C056-FDAD586D04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PHAN ĐÌNH DUY</a:t>
            </a:r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3612D-1002-64DC-D3C2-F4E546D792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Ôn tập các lý thuyết đã trình bày trong 8 tuần học: các phép toán số học trong máy tính, bộ xử lý và pipeline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555579" y="1564778"/>
            <a:ext cx="8126486" cy="4911158"/>
          </a:xfrm>
          <a:prstGeom prst="rect">
            <a:avLst/>
          </a:prstGeom>
          <a:noFill/>
          <a:ln w="9360">
            <a:noFill/>
          </a:ln>
        </p:spPr>
        <p:txBody>
          <a:bodyPr>
            <a:normAutofit/>
          </a:bodyPr>
          <a:lstStyle/>
          <a:p>
            <a:pPr marL="414921" indent="-414486">
              <a:spcBef>
                <a:spcPts val="678"/>
              </a:spcBef>
              <a:buClr>
                <a:srgbClr val="003399"/>
              </a:buClr>
              <a:buFont typeface="Wingdings" charset="2"/>
              <a:buChar char=""/>
            </a:pPr>
            <a:r>
              <a:rPr lang="en-US" sz="3386" b="1" spc="-1">
                <a:solidFill>
                  <a:srgbClr val="C00000"/>
                </a:solidFill>
                <a:latin typeface="Times New Roman"/>
                <a:ea typeface="ＭＳ Ｐゴシック"/>
              </a:rPr>
              <a:t>Instruction Fetch </a:t>
            </a:r>
            <a:r>
              <a:rPr lang="en-US" sz="2419" b="1" spc="-1">
                <a:solidFill>
                  <a:srgbClr val="C00000"/>
                </a:solidFill>
                <a:latin typeface="Times New Roman"/>
                <a:ea typeface="ＭＳ Ｐゴシック"/>
              </a:rPr>
              <a:t>(Nạp lệnh)</a:t>
            </a:r>
            <a:endParaRPr lang="en-US" sz="2419" spc="-1">
              <a:solidFill>
                <a:srgbClr val="000000"/>
              </a:solidFill>
              <a:latin typeface="Times New Roman"/>
            </a:endParaRPr>
          </a:p>
          <a:p>
            <a:pPr marL="414921" indent="-414486">
              <a:spcBef>
                <a:spcPts val="678"/>
              </a:spcBef>
              <a:buClr>
                <a:srgbClr val="003399"/>
              </a:buClr>
              <a:buFont typeface="Wingdings" charset="2"/>
              <a:buChar char=""/>
            </a:pPr>
            <a:r>
              <a:rPr lang="en-US" sz="3386" b="1" spc="-1">
                <a:solidFill>
                  <a:srgbClr val="006600"/>
                </a:solidFill>
                <a:latin typeface="Times New Roman"/>
                <a:ea typeface="ＭＳ Ｐゴシック"/>
              </a:rPr>
              <a:t>Instruction Decode &amp; Operand Fetch</a:t>
            </a:r>
            <a:endParaRPr lang="en-US" sz="3386" spc="-1">
              <a:solidFill>
                <a:srgbClr val="000000"/>
              </a:solidFill>
              <a:latin typeface="Times New Roman"/>
            </a:endParaRPr>
          </a:p>
          <a:p>
            <a:pPr>
              <a:spcBef>
                <a:spcPts val="579"/>
              </a:spcBef>
            </a:pPr>
            <a:r>
              <a:rPr lang="en-US" sz="2903" b="1" spc="-1">
                <a:solidFill>
                  <a:srgbClr val="006600"/>
                </a:solidFill>
                <a:latin typeface="Times New Roman"/>
                <a:ea typeface="ＭＳ Ｐゴシック"/>
              </a:rPr>
              <a:t>(Giải mã và lấy các toán hạng cần thiết, Gọi tắt là “Instruction Decode”)</a:t>
            </a:r>
            <a:endParaRPr lang="en-US" sz="2903" spc="-1">
              <a:solidFill>
                <a:srgbClr val="000000"/>
              </a:solidFill>
              <a:latin typeface="Times New Roman"/>
            </a:endParaRPr>
          </a:p>
          <a:p>
            <a:pPr marL="414921" indent="-414486">
              <a:spcBef>
                <a:spcPts val="678"/>
              </a:spcBef>
              <a:buClr>
                <a:srgbClr val="003399"/>
              </a:buClr>
              <a:buFont typeface="Wingdings" charset="2"/>
              <a:buChar char=""/>
            </a:pPr>
            <a:r>
              <a:rPr lang="en-US" sz="3386" b="1" spc="-1">
                <a:solidFill>
                  <a:srgbClr val="660066"/>
                </a:solidFill>
                <a:latin typeface="Times New Roman"/>
                <a:ea typeface="ＭＳ Ｐゴシック"/>
              </a:rPr>
              <a:t>ALU </a:t>
            </a:r>
            <a:r>
              <a:rPr lang="en-US" sz="2419" b="1" spc="-1">
                <a:solidFill>
                  <a:srgbClr val="660066"/>
                </a:solidFill>
                <a:latin typeface="Times New Roman"/>
                <a:ea typeface="ＭＳ Ｐゴシック"/>
              </a:rPr>
              <a:t>(Giai đoạn sử dụng ALU hay giai đoạn thực thi)</a:t>
            </a:r>
            <a:endParaRPr lang="en-US" sz="2419" spc="-1">
              <a:solidFill>
                <a:srgbClr val="000000"/>
              </a:solidFill>
              <a:latin typeface="Times New Roman"/>
            </a:endParaRPr>
          </a:p>
          <a:p>
            <a:pPr marL="414921" indent="-414486">
              <a:spcBef>
                <a:spcPts val="678"/>
              </a:spcBef>
              <a:buClr>
                <a:srgbClr val="003399"/>
              </a:buClr>
              <a:buFont typeface="Wingdings" charset="2"/>
              <a:buChar char=""/>
            </a:pPr>
            <a:r>
              <a:rPr lang="en-US" sz="3386" b="1" spc="-1">
                <a:solidFill>
                  <a:srgbClr val="002060"/>
                </a:solidFill>
                <a:latin typeface="Times New Roman"/>
                <a:ea typeface="ＭＳ Ｐゴシック"/>
              </a:rPr>
              <a:t>Memory Access </a:t>
            </a:r>
            <a:r>
              <a:rPr lang="en-US" sz="2419" b="1" spc="-1">
                <a:solidFill>
                  <a:srgbClr val="002060"/>
                </a:solidFill>
                <a:latin typeface="Times New Roman"/>
                <a:ea typeface="ＭＳ Ｐゴシック"/>
              </a:rPr>
              <a:t>(Giai đoạn truy xuất vùng nhớ)</a:t>
            </a:r>
            <a:endParaRPr lang="en-US" sz="2419" spc="-1">
              <a:solidFill>
                <a:srgbClr val="000000"/>
              </a:solidFill>
              <a:latin typeface="Times New Roman"/>
            </a:endParaRPr>
          </a:p>
          <a:p>
            <a:pPr marL="414921" indent="-414486">
              <a:spcBef>
                <a:spcPts val="678"/>
              </a:spcBef>
              <a:buClr>
                <a:srgbClr val="003399"/>
              </a:buClr>
              <a:buFont typeface="Wingdings" charset="2"/>
              <a:buChar char=""/>
            </a:pPr>
            <a:r>
              <a:rPr lang="en-US" sz="3386" b="1" spc="-1">
                <a:solidFill>
                  <a:srgbClr val="663300"/>
                </a:solidFill>
                <a:latin typeface="Times New Roman"/>
                <a:ea typeface="ＭＳ Ｐゴシック"/>
              </a:rPr>
              <a:t>Result Write </a:t>
            </a:r>
            <a:r>
              <a:rPr lang="en-US" sz="2419" b="1" spc="-1">
                <a:solidFill>
                  <a:srgbClr val="663300"/>
                </a:solidFill>
                <a:latin typeface="Times New Roman"/>
                <a:ea typeface="ＭＳ Ｐゴシック"/>
              </a:rPr>
              <a:t>(Giai đoạn ghi lại kết quả/lưu trữ)</a:t>
            </a:r>
            <a:endParaRPr lang="en-US" sz="2419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11276720" y="6458521"/>
            <a:ext cx="913876" cy="397943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442359EF-E759-48FA-867B-91CDEDFCE246}" type="slidenum">
              <a:rPr lang="en-US" sz="1209" spc="-1">
                <a:solidFill>
                  <a:srgbClr val="C00000"/>
                </a:solidFill>
                <a:latin typeface="Times New Roman"/>
                <a:ea typeface="ＭＳ Ｐゴシック"/>
              </a:rPr>
              <a:t>10</a:t>
            </a:fld>
            <a:endParaRPr lang="en-US" sz="1209" spc="-1">
              <a:latin typeface="Times New Roman"/>
            </a:endParaRPr>
          </a:p>
        </p:txBody>
      </p:sp>
      <p:grpSp>
        <p:nvGrpSpPr>
          <p:cNvPr id="419" name="Group 3"/>
          <p:cNvGrpSpPr/>
          <p:nvPr/>
        </p:nvGrpSpPr>
        <p:grpSpPr>
          <a:xfrm>
            <a:off x="508309" y="1392287"/>
            <a:ext cx="2508982" cy="3796567"/>
            <a:chOff x="420120" y="1144440"/>
            <a:chExt cx="2074556" cy="3139198"/>
          </a:xfrm>
        </p:grpSpPr>
        <p:sp>
          <p:nvSpPr>
            <p:cNvPr id="420" name="CustomShape 4"/>
            <p:cNvSpPr/>
            <p:nvPr/>
          </p:nvSpPr>
          <p:spPr>
            <a:xfrm>
              <a:off x="1553760" y="3522600"/>
              <a:ext cx="24120" cy="174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21" name="CustomShape 5"/>
            <p:cNvSpPr/>
            <p:nvPr/>
          </p:nvSpPr>
          <p:spPr>
            <a:xfrm>
              <a:off x="968996" y="1349458"/>
              <a:ext cx="1525680" cy="286560"/>
            </a:xfrm>
            <a:prstGeom prst="rect">
              <a:avLst/>
            </a:prstGeom>
            <a:solidFill>
              <a:srgbClr val="FFFFCC"/>
            </a:solidFill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628" tIns="30912" rIns="76628" bIns="30912"/>
            <a:lstStyle/>
            <a:p>
              <a:pPr marL="414921" indent="-414486" algn="ctr">
                <a:lnSpc>
                  <a:spcPct val="86000"/>
                </a:lnSpc>
                <a:spcBef>
                  <a:spcPts val="435"/>
                </a:spcBef>
              </a:pPr>
              <a:r>
                <a:rPr lang="en-US" sz="2177" b="1" i="1" spc="-1">
                  <a:solidFill>
                    <a:srgbClr val="C00000"/>
                  </a:solidFill>
                  <a:latin typeface="Arial"/>
                  <a:ea typeface="ＭＳ Ｐゴシック"/>
                </a:rPr>
                <a:t>Fetch</a:t>
              </a:r>
              <a:endParaRPr lang="en-US" sz="2177" spc="-1">
                <a:latin typeface="Arial"/>
              </a:endParaRPr>
            </a:p>
          </p:txBody>
        </p:sp>
        <p:sp>
          <p:nvSpPr>
            <p:cNvPr id="422" name="CustomShape 6"/>
            <p:cNvSpPr/>
            <p:nvPr/>
          </p:nvSpPr>
          <p:spPr>
            <a:xfrm>
              <a:off x="968996" y="1803780"/>
              <a:ext cx="1525680" cy="568080"/>
            </a:xfrm>
            <a:prstGeom prst="rect">
              <a:avLst/>
            </a:prstGeom>
            <a:solidFill>
              <a:srgbClr val="FFFFCC"/>
            </a:solidFill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628" tIns="30912" rIns="76628" bIns="30912"/>
            <a:lstStyle/>
            <a:p>
              <a:pPr marL="414921" indent="-414486" algn="ctr">
                <a:lnSpc>
                  <a:spcPct val="86000"/>
                </a:lnSpc>
                <a:spcBef>
                  <a:spcPts val="435"/>
                </a:spcBef>
              </a:pPr>
              <a:r>
                <a:rPr lang="en-US" sz="2177" b="1" i="1" spc="-1">
                  <a:solidFill>
                    <a:srgbClr val="006600"/>
                  </a:solidFill>
                  <a:latin typeface="Arial"/>
                  <a:ea typeface="ＭＳ Ｐゴシック"/>
                </a:rPr>
                <a:t>Instruction</a:t>
              </a:r>
              <a:endParaRPr lang="en-US" sz="2177" spc="-1">
                <a:latin typeface="Arial"/>
              </a:endParaRPr>
            </a:p>
            <a:p>
              <a:pPr marL="414921" indent="-414486" algn="ctr">
                <a:lnSpc>
                  <a:spcPct val="86000"/>
                </a:lnSpc>
                <a:spcBef>
                  <a:spcPts val="435"/>
                </a:spcBef>
              </a:pPr>
              <a:r>
                <a:rPr lang="en-US" sz="2177" b="1" i="1" spc="-1">
                  <a:solidFill>
                    <a:srgbClr val="006600"/>
                  </a:solidFill>
                  <a:latin typeface="Arial"/>
                  <a:ea typeface="ＭＳ Ｐゴシック"/>
                </a:rPr>
                <a:t>Decode</a:t>
              </a:r>
              <a:endParaRPr lang="en-US" sz="2177" spc="-1">
                <a:latin typeface="Arial"/>
              </a:endParaRPr>
            </a:p>
          </p:txBody>
        </p:sp>
        <p:sp>
          <p:nvSpPr>
            <p:cNvPr id="423" name="CustomShape 7"/>
            <p:cNvSpPr/>
            <p:nvPr/>
          </p:nvSpPr>
          <p:spPr>
            <a:xfrm>
              <a:off x="968996" y="2514959"/>
              <a:ext cx="1525680" cy="286560"/>
            </a:xfrm>
            <a:prstGeom prst="rect">
              <a:avLst/>
            </a:prstGeom>
            <a:solidFill>
              <a:srgbClr val="FFFFCC"/>
            </a:solidFill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628" tIns="30912" rIns="76628" bIns="30912"/>
            <a:lstStyle/>
            <a:p>
              <a:pPr marL="414921" indent="-414486" algn="ctr">
                <a:lnSpc>
                  <a:spcPct val="86000"/>
                </a:lnSpc>
                <a:spcBef>
                  <a:spcPts val="435"/>
                </a:spcBef>
              </a:pPr>
              <a:r>
                <a:rPr lang="en-US" sz="2177" b="1" i="1" spc="-1">
                  <a:solidFill>
                    <a:srgbClr val="660066"/>
                  </a:solidFill>
                  <a:latin typeface="Arial"/>
                  <a:ea typeface="ＭＳ Ｐゴシック"/>
                </a:rPr>
                <a:t>ALU</a:t>
              </a:r>
              <a:endParaRPr lang="en-US" sz="2177" spc="-1">
                <a:latin typeface="Arial"/>
              </a:endParaRPr>
            </a:p>
          </p:txBody>
        </p:sp>
        <p:sp>
          <p:nvSpPr>
            <p:cNvPr id="424" name="CustomShape 8"/>
            <p:cNvSpPr/>
            <p:nvPr/>
          </p:nvSpPr>
          <p:spPr>
            <a:xfrm>
              <a:off x="968996" y="2953619"/>
              <a:ext cx="1525680" cy="533160"/>
            </a:xfrm>
            <a:prstGeom prst="rect">
              <a:avLst/>
            </a:prstGeom>
            <a:solidFill>
              <a:srgbClr val="FFFFCC"/>
            </a:solidFill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628" tIns="30912" rIns="76628" bIns="30912"/>
            <a:lstStyle/>
            <a:p>
              <a:pPr algn="ctr">
                <a:lnSpc>
                  <a:spcPct val="88000"/>
                </a:lnSpc>
                <a:spcBef>
                  <a:spcPts val="624"/>
                </a:spcBef>
              </a:pPr>
              <a:r>
                <a:rPr lang="en-US" sz="2177" b="1" i="1" spc="-1">
                  <a:solidFill>
                    <a:srgbClr val="002060"/>
                  </a:solidFill>
                  <a:latin typeface="Arial"/>
                  <a:ea typeface="ＭＳ Ｐゴシック"/>
                </a:rPr>
                <a:t>Memory Access</a:t>
              </a:r>
              <a:endParaRPr lang="en-US" sz="2177" spc="-1">
                <a:latin typeface="Arial"/>
              </a:endParaRPr>
            </a:p>
          </p:txBody>
        </p:sp>
        <p:sp>
          <p:nvSpPr>
            <p:cNvPr id="425" name="CustomShape 9"/>
            <p:cNvSpPr/>
            <p:nvPr/>
          </p:nvSpPr>
          <p:spPr>
            <a:xfrm>
              <a:off x="968996" y="3618397"/>
              <a:ext cx="1525680" cy="325800"/>
            </a:xfrm>
            <a:prstGeom prst="rect">
              <a:avLst/>
            </a:prstGeom>
            <a:solidFill>
              <a:srgbClr val="FFFFCC"/>
            </a:solidFill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628" tIns="30912" rIns="76628" bIns="30912"/>
            <a:lstStyle/>
            <a:p>
              <a:pPr algn="ctr">
                <a:lnSpc>
                  <a:spcPct val="100000"/>
                </a:lnSpc>
              </a:pPr>
              <a:r>
                <a:rPr lang="en-US" sz="2177" b="1" spc="-1">
                  <a:solidFill>
                    <a:srgbClr val="000000"/>
                  </a:solidFill>
                  <a:latin typeface="Arial"/>
                  <a:ea typeface="ＭＳ Ｐゴシック"/>
                </a:rPr>
                <a:t>Result Write</a:t>
              </a:r>
              <a:endParaRPr lang="en-US" sz="2177" spc="-1">
                <a:latin typeface="Arial"/>
              </a:endParaRPr>
            </a:p>
          </p:txBody>
        </p:sp>
        <p:sp>
          <p:nvSpPr>
            <p:cNvPr id="426" name="Line 10"/>
            <p:cNvSpPr/>
            <p:nvPr/>
          </p:nvSpPr>
          <p:spPr>
            <a:xfrm flipH="1">
              <a:off x="1726232" y="1635039"/>
              <a:ext cx="1330" cy="174783"/>
            </a:xfrm>
            <a:prstGeom prst="line">
              <a:avLst/>
            </a:prstGeom>
            <a:ln w="25560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27" name="Line 11"/>
            <p:cNvSpPr/>
            <p:nvPr/>
          </p:nvSpPr>
          <p:spPr>
            <a:xfrm flipH="1">
              <a:off x="1723085" y="2811960"/>
              <a:ext cx="1079" cy="141659"/>
            </a:xfrm>
            <a:prstGeom prst="line">
              <a:avLst/>
            </a:prstGeom>
            <a:ln w="25560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28" name="Line 12"/>
            <p:cNvSpPr/>
            <p:nvPr/>
          </p:nvSpPr>
          <p:spPr>
            <a:xfrm>
              <a:off x="1724165" y="2372253"/>
              <a:ext cx="360" cy="147780"/>
            </a:xfrm>
            <a:prstGeom prst="line">
              <a:avLst/>
            </a:prstGeom>
            <a:ln w="25560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29" name="Line 13"/>
            <p:cNvSpPr/>
            <p:nvPr/>
          </p:nvSpPr>
          <p:spPr>
            <a:xfrm>
              <a:off x="1727563" y="3483179"/>
              <a:ext cx="1077" cy="131547"/>
            </a:xfrm>
            <a:prstGeom prst="line">
              <a:avLst/>
            </a:prstGeom>
            <a:ln w="25560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30" name="Line 14"/>
            <p:cNvSpPr/>
            <p:nvPr/>
          </p:nvSpPr>
          <p:spPr>
            <a:xfrm flipH="1" flipV="1">
              <a:off x="569880" y="4283638"/>
              <a:ext cx="1158760" cy="0"/>
            </a:xfrm>
            <a:prstGeom prst="line">
              <a:avLst/>
            </a:prstGeom>
            <a:ln w="255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31" name="Line 15"/>
            <p:cNvSpPr/>
            <p:nvPr/>
          </p:nvSpPr>
          <p:spPr>
            <a:xfrm flipH="1" flipV="1">
              <a:off x="569880" y="1144440"/>
              <a:ext cx="0" cy="3139198"/>
            </a:xfrm>
            <a:prstGeom prst="line">
              <a:avLst/>
            </a:prstGeom>
            <a:ln w="255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32" name="Line 16"/>
            <p:cNvSpPr/>
            <p:nvPr/>
          </p:nvSpPr>
          <p:spPr>
            <a:xfrm>
              <a:off x="569880" y="1144440"/>
              <a:ext cx="1162440" cy="0"/>
            </a:xfrm>
            <a:prstGeom prst="line">
              <a:avLst/>
            </a:prstGeom>
            <a:ln w="255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33" name="Line 17"/>
            <p:cNvSpPr/>
            <p:nvPr/>
          </p:nvSpPr>
          <p:spPr>
            <a:xfrm>
              <a:off x="1724525" y="1144440"/>
              <a:ext cx="0" cy="215454"/>
            </a:xfrm>
            <a:prstGeom prst="line">
              <a:avLst/>
            </a:prstGeom>
            <a:ln w="25560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SG" sz="2177"/>
            </a:p>
          </p:txBody>
        </p:sp>
        <p:sp>
          <p:nvSpPr>
            <p:cNvPr id="434" name="CustomShape 18"/>
            <p:cNvSpPr/>
            <p:nvPr/>
          </p:nvSpPr>
          <p:spPr>
            <a:xfrm rot="16200000">
              <a:off x="-201960" y="2711880"/>
              <a:ext cx="1637640" cy="39348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108847" tIns="54423" rIns="108847" bIns="54423" anchor="ctr"/>
            <a:lstStyle/>
            <a:p>
              <a:pPr algn="ctr">
                <a:lnSpc>
                  <a:spcPct val="100000"/>
                </a:lnSpc>
              </a:pPr>
              <a:r>
                <a:rPr lang="en-US" sz="2177" b="1" spc="-1">
                  <a:solidFill>
                    <a:srgbClr val="000000"/>
                  </a:solidFill>
                  <a:latin typeface="Times New Roman"/>
                  <a:ea typeface="ＭＳ Ｐゴシック"/>
                </a:rPr>
                <a:t>Next Instruction</a:t>
              </a:r>
              <a:endParaRPr lang="en-US" sz="2177" spc="-1">
                <a:latin typeface="Arial"/>
              </a:endParaRPr>
            </a:p>
          </p:txBody>
        </p:sp>
      </p:grpSp>
      <p:sp>
        <p:nvSpPr>
          <p:cNvPr id="435" name="Line 19"/>
          <p:cNvSpPr/>
          <p:nvPr/>
        </p:nvSpPr>
        <p:spPr>
          <a:xfrm>
            <a:off x="2090843" y="4782771"/>
            <a:ext cx="0" cy="40790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SG" sz="2177"/>
          </a:p>
        </p:txBody>
      </p:sp>
      <p:sp>
        <p:nvSpPr>
          <p:cNvPr id="436" name="TextShape 20"/>
          <p:cNvSpPr txBox="1"/>
          <p:nvPr/>
        </p:nvSpPr>
        <p:spPr>
          <a:xfrm>
            <a:off x="1775720" y="286920"/>
            <a:ext cx="10211551" cy="693135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28" spc="-1">
                <a:solidFill>
                  <a:srgbClr val="333399"/>
                </a:solidFill>
                <a:latin typeface="Times New Roman"/>
                <a:ea typeface="ＭＳ Ｐゴシック"/>
              </a:rPr>
              <a:t>Quy trình thực thi lệnh của MIPS (5 công đoạn)</a:t>
            </a:r>
            <a:endParaRPr lang="en-US" sz="3628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21"/>
          <p:cNvSpPr txBox="1"/>
          <p:nvPr/>
        </p:nvSpPr>
        <p:spPr>
          <a:xfrm>
            <a:off x="335461" y="6524700"/>
            <a:ext cx="2844379" cy="28779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9" spc="-1">
                <a:solidFill>
                  <a:srgbClr val="000000"/>
                </a:solidFill>
                <a:latin typeface="Times New Roman"/>
                <a:ea typeface="ＭＳ Ｐゴシック"/>
              </a:rPr>
              <a:t>03/2017</a:t>
            </a:r>
            <a:endParaRPr lang="en-US" sz="1209" spc="-1">
              <a:latin typeface="Times New Roman"/>
            </a:endParaRPr>
          </a:p>
        </p:txBody>
      </p:sp>
      <p:sp>
        <p:nvSpPr>
          <p:cNvPr id="438" name="TextShape 22"/>
          <p:cNvSpPr txBox="1"/>
          <p:nvPr/>
        </p:nvSpPr>
        <p:spPr>
          <a:xfrm>
            <a:off x="2349559" y="6523829"/>
            <a:ext cx="7489516" cy="288661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209" spc="-1">
                <a:solidFill>
                  <a:srgbClr val="000000"/>
                </a:solidFill>
                <a:latin typeface="Times New Roman"/>
                <a:ea typeface="ＭＳ Ｐゴシック"/>
              </a:rPr>
              <a:t>Copyrights 2017 CE-UIT. All Rights Reserved.</a:t>
            </a:r>
            <a:endParaRPr lang="en-US" sz="1209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4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11</a:t>
            </a:fld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08BF8-C863-4966-B1B7-558F2A2D27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216200" y="1017913"/>
            <a:ext cx="7137600" cy="56249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1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4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/>
              <a:t>Quá trình thực thi lệnh</a:t>
            </a:r>
          </a:p>
          <a:p>
            <a:r>
              <a:rPr lang="vi-VN"/>
              <a:t>Các khối được sử dụng trong quá trình thực hiện lệnh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</a:t>
            </a:r>
            <a:r>
              <a:rPr lang="en-US"/>
              <a:t> critical path của một lệnh </a:t>
            </a:r>
            <a:r>
              <a:rPr lang="en-US">
                <a:sym typeface="Wingdings" panose="05000000000000000000" pitchFamily="2" charset="2"/>
              </a:rPr>
              <a:t></a:t>
            </a:r>
            <a:r>
              <a:rPr lang="en-US"/>
              <a:t> thời gian cần để thực thi lệnh</a:t>
            </a:r>
            <a:endParaRPr lang="vi-VN"/>
          </a:p>
          <a:p>
            <a:r>
              <a:rPr lang="vi-VN"/>
              <a:t>Tín hiệu đầu </a:t>
            </a:r>
            <a:r>
              <a:rPr lang="en-US"/>
              <a:t>vào và đầu </a:t>
            </a:r>
            <a:r>
              <a:rPr lang="vi-VN"/>
              <a:t>ra của các khối</a:t>
            </a:r>
          </a:p>
          <a:p>
            <a:r>
              <a:rPr lang="vi-VN"/>
              <a:t>Chu kỳ clock cho processor đơn chu kỳ: Thời gian thực thi của lệnh dài nhất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05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792F-8DB6-322C-CCF7-465E13C0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C</a:t>
            </a:r>
            <a:r>
              <a:rPr lang="vi-VN" sz="4000"/>
              <a:t>ác đường hoạt động khi lệnh thuộc nhóm logic và số học thực thi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96B0-D332-90A3-3DF5-8F1B8997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8" y="2452129"/>
            <a:ext cx="1735575" cy="2986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sz="2400"/>
              <a:t>Trình bày các khối chức năng được sử dụng khi thực thi lệnh add?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BACD2-548A-18C2-B7A7-8FAE3D3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D439-67AE-3A28-47E1-66DA1A94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13</a:t>
            </a:fld>
            <a:endParaRPr lang="en-V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00F117-ADB5-7D92-5A93-46D94F70B5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D686080-1DCA-A894-64A0-3E382D5D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914" y="1297838"/>
            <a:ext cx="8995483" cy="507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90275-CCCC-FD76-04DE-F06BD5129098}"/>
              </a:ext>
            </a:extLst>
          </p:cNvPr>
          <p:cNvSpPr txBox="1"/>
          <p:nvPr/>
        </p:nvSpPr>
        <p:spPr>
          <a:xfrm>
            <a:off x="4936021" y="784517"/>
            <a:ext cx="60951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I-Mem, Mux, Regs, Mux, ALU, Mux, Regs</a:t>
            </a:r>
            <a:endParaRPr lang="en-SG" sz="2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792F-8DB6-322C-CCF7-465E13C0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</a:t>
            </a:r>
            <a:r>
              <a:rPr lang="vi-VN" sz="4000"/>
              <a:t>ác đường hoạt động khi lệnh </a:t>
            </a:r>
            <a:r>
              <a:rPr lang="en-US" sz="4000"/>
              <a:t>lw</a:t>
            </a:r>
            <a:r>
              <a:rPr lang="vi-VN" sz="4000"/>
              <a:t> thực thi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96B0-D332-90A3-3DF5-8F1B8997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8" y="2452129"/>
            <a:ext cx="1735575" cy="2986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sz="2400"/>
              <a:t>Trình bày các khối chức năng được sử dụng khi thực thi lệnh </a:t>
            </a:r>
            <a:r>
              <a:rPr lang="en-US" sz="2400"/>
              <a:t>lw</a:t>
            </a:r>
            <a:r>
              <a:rPr lang="vi-VN" sz="2400"/>
              <a:t>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BACD2-548A-18C2-B7A7-8FAE3D3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D439-67AE-3A28-47E1-66DA1A94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14</a:t>
            </a:fld>
            <a:endParaRPr lang="en-V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00F117-ADB5-7D92-5A93-46D94F70B5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84AE7-38E8-B229-BDFF-F05C37C404C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105977" y="1510748"/>
            <a:ext cx="8789503" cy="4770782"/>
          </a:xfrm>
          <a:prstGeom prst="rect">
            <a:avLst/>
          </a:prstGeom>
          <a:ln w="936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82B6E-F2C1-7ECF-17FB-4A9175A5BC80}"/>
              </a:ext>
            </a:extLst>
          </p:cNvPr>
          <p:cNvSpPr txBox="1"/>
          <p:nvPr/>
        </p:nvSpPr>
        <p:spPr>
          <a:xfrm>
            <a:off x="3315942" y="107563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I-Mem, Mux, Regs, ALU, D-mem, Mux, Regs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25805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792F-8DB6-322C-CCF7-465E13C0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C</a:t>
            </a:r>
            <a:r>
              <a:rPr lang="vi-VN" sz="4000"/>
              <a:t>ác đường hoạt động khi lệnh </a:t>
            </a:r>
            <a:r>
              <a:rPr lang="en-US"/>
              <a:t>s</a:t>
            </a:r>
            <a:r>
              <a:rPr lang="en-US" sz="4000"/>
              <a:t>w</a:t>
            </a:r>
            <a:r>
              <a:rPr lang="vi-VN" sz="4000"/>
              <a:t> thực thi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96B0-D332-90A3-3DF5-8F1B8997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8" y="2452129"/>
            <a:ext cx="1735575" cy="2986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sz="2400"/>
              <a:t>Trình bày các khối chức năng được sử dụng khi thực thi lệnh </a:t>
            </a:r>
            <a:r>
              <a:rPr lang="en-US" sz="2400"/>
              <a:t>sw</a:t>
            </a:r>
            <a:r>
              <a:rPr lang="vi-VN" sz="2400"/>
              <a:t>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BACD2-548A-18C2-B7A7-8FAE3D3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D439-67AE-3A28-47E1-66DA1A94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15</a:t>
            </a:fld>
            <a:endParaRPr lang="en-V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00F117-ADB5-7D92-5A93-46D94F70B5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EA8A573-4DEE-4381-C88E-BE7B95B9614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284883" y="1836967"/>
            <a:ext cx="8491328" cy="4671391"/>
          </a:xfrm>
          <a:prstGeom prst="rect">
            <a:avLst/>
          </a:prstGeom>
          <a:ln w="936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B4EEF0-C02F-EC8F-14AC-8F6E4F7787F6}"/>
              </a:ext>
            </a:extLst>
          </p:cNvPr>
          <p:cNvSpPr txBox="1"/>
          <p:nvPr/>
        </p:nvSpPr>
        <p:spPr>
          <a:xfrm>
            <a:off x="3678721" y="1286325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I-Mem, Regs, ALU, D-mem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32571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792F-8DB6-322C-CCF7-465E13C0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</a:t>
            </a:r>
            <a:r>
              <a:rPr lang="vi-VN" sz="4000"/>
              <a:t>ác đường hoạt động khi lệnh </a:t>
            </a:r>
            <a:r>
              <a:rPr lang="en-US" sz="4000"/>
              <a:t>beq</a:t>
            </a:r>
            <a:r>
              <a:rPr lang="vi-VN" sz="4000"/>
              <a:t> thực thi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96B0-D332-90A3-3DF5-8F1B8997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8" y="2452129"/>
            <a:ext cx="1735575" cy="2986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sz="2400"/>
              <a:t>Trình bày các khối chức năng được sử dụng khi thực thi lệnh </a:t>
            </a:r>
            <a:r>
              <a:rPr lang="en-US" sz="2400"/>
              <a:t>beq</a:t>
            </a:r>
            <a:r>
              <a:rPr lang="vi-VN" sz="2400"/>
              <a:t>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BACD2-548A-18C2-B7A7-8FAE3D3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D439-67AE-3A28-47E1-66DA1A94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16</a:t>
            </a:fld>
            <a:endParaRPr lang="en-V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00F117-ADB5-7D92-5A93-46D94F70B5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1A547-45D8-B18F-D732-2D0C5CC65E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3787" y="1813891"/>
            <a:ext cx="8343900" cy="4563055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79829B-7BD8-E129-93E0-F412F770873A}"/>
              </a:ext>
            </a:extLst>
          </p:cNvPr>
          <p:cNvSpPr txBox="1"/>
          <p:nvPr/>
        </p:nvSpPr>
        <p:spPr>
          <a:xfrm>
            <a:off x="3539009" y="1297377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I-Mem, Regs, Mux, ALU, Mux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38166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17</a:t>
            </a:fld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18799210-8B94-6029-9765-F916E5DDD5D6}"/>
              </a:ext>
            </a:extLst>
          </p:cNvPr>
          <p:cNvSpPr/>
          <p:nvPr/>
        </p:nvSpPr>
        <p:spPr>
          <a:xfrm>
            <a:off x="1142797" y="2020625"/>
            <a:ext cx="9575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000" b="1" strike="noStrike" spc="-1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Giá trị các tín hiệu điều khiển tương ứng với mỗi lệnh như sau:</a:t>
            </a:r>
            <a:endParaRPr lang="en-US" sz="20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A858119-E002-E6C3-886A-D13CE831CEAF}"/>
              </a:ext>
            </a:extLst>
          </p:cNvPr>
          <p:cNvSpPr/>
          <p:nvPr/>
        </p:nvSpPr>
        <p:spPr>
          <a:xfrm>
            <a:off x="2032044" y="4781011"/>
            <a:ext cx="8315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Khối “Control” trong datapath nhận input là 6 bits từ trường “opcode” của mã máy, dựa vào đó các tín hiệu điều khiển được sinh ra tương ứng như bảng.</a:t>
            </a:r>
            <a:endParaRPr lang="en-US" sz="18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6B19B8B-500D-124C-CCE0-40041E5B445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16936" y="2527156"/>
            <a:ext cx="10835092" cy="2141883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4096454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2BB3-F256-17D0-7036-5ECDE72C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7E5B-F70D-4EE2-3073-6826BFBAC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/>
              <a:t>“ALU Control” nhận input là 6 bits từ trường funct của mã máy, đồng thời dựa vào 2 bits “ALUOp” được sinh ra từ khối “Control” để sinh ra output là 4 bits điều khiển ALU, theo quy tắc như bảng sau: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5141-62D1-F79B-3BE7-22381AD9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89C26-8D62-EF2C-F9C1-88382D78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18</a:t>
            </a:fld>
            <a:endParaRPr lang="en-V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B900BB-532D-1940-7F50-83C9700AD46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CDDB1B-AAE9-1649-A755-11FADEB7E97E}" type="datetime4">
              <a:rPr lang="en-US" smtClean="0"/>
              <a:pPr/>
              <a:t>December 18, 2023</a:t>
            </a:fld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FBB9361-A30E-9F11-B158-E31614F8BC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01802" y="3538329"/>
            <a:ext cx="9519475" cy="2862597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13914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5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Giới thiệu kỹ thuật pipeline</a:t>
            </a:r>
          </a:p>
          <a:p>
            <a:r>
              <a:rPr lang="en-US"/>
              <a:t>Sự tăng tốc của kỹ thuật pipeline so với đơn chu kỳ, đa chu kỳ</a:t>
            </a:r>
          </a:p>
          <a:p>
            <a:r>
              <a:rPr lang="en-US"/>
              <a:t>Các xung đột xảy ra khi thực hiện pipeline</a:t>
            </a:r>
          </a:p>
          <a:p>
            <a:pPr lvl="1"/>
            <a:r>
              <a:rPr lang="en-US"/>
              <a:t>Xung đột cấu trúc</a:t>
            </a:r>
          </a:p>
          <a:p>
            <a:pPr lvl="1"/>
            <a:r>
              <a:rPr lang="en-US"/>
              <a:t>Xung đột dữ liệu</a:t>
            </a:r>
          </a:p>
          <a:p>
            <a:pPr lvl="1"/>
            <a:r>
              <a:rPr lang="en-US"/>
              <a:t>Xung đột điều khiển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19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5294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FCBF-4D71-BDAD-8392-99213DE0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BD337-3CBD-0719-2FDF-03E1A468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</a:t>
            </a:fld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D77E0-7814-E542-0144-95AEF5C06A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Cấu trúc đề thi</a:t>
            </a:r>
          </a:p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Nội dung ôn thi</a:t>
            </a:r>
          </a:p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Ôn tập lý thuyết</a:t>
            </a:r>
          </a:p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Ôn tập bài tập</a:t>
            </a:r>
          </a:p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Giải đề thi mẫu</a:t>
            </a:r>
          </a:p>
          <a:p>
            <a:pPr>
              <a:spcAft>
                <a:spcPts val="1000"/>
              </a:spcAft>
              <a:buFont typeface="Wingdings" pitchFamily="2" charset="2"/>
              <a:buAutoNum type="arabicPeriod"/>
            </a:pPr>
            <a:r>
              <a:rPr lang="en-US" sz="2800"/>
              <a:t>Hỏi – đáp – thảo 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65922" y="988943"/>
            <a:ext cx="9544878" cy="5716657"/>
          </a:xfrm>
        </p:spPr>
        <p:txBody>
          <a:bodyPr>
            <a:normAutofit fontScale="92500" lnSpcReduction="20000"/>
          </a:bodyPr>
          <a:lstStyle/>
          <a:p>
            <a:pPr marL="800100" indent="-279400">
              <a:spcBef>
                <a:spcPts val="0"/>
              </a:spcBef>
              <a:spcAft>
                <a:spcPts val="1800"/>
              </a:spcAft>
              <a:buAutoNum type="arabicPeriod"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AutoNum type="arabicPeriod"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AutoNum type="arabicPeriod"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AutoNum type="arabicPeriod"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None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None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1800"/>
              </a:spcAft>
              <a:buNone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800100" indent="-2794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dirty="0"/>
              <a:t>Nạp lệnh </a:t>
            </a:r>
            <a:r>
              <a:rPr lang="en-US" sz="2200" dirty="0" err="1"/>
              <a:t>từ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nhớ</a:t>
            </a:r>
            <a:r>
              <a:rPr lang="en-US" sz="2200" dirty="0"/>
              <a:t> − </a:t>
            </a:r>
            <a:r>
              <a:rPr lang="en-US" sz="2200" b="1" dirty="0"/>
              <a:t>IF</a:t>
            </a:r>
          </a:p>
          <a:p>
            <a:pPr marL="800100" indent="-2794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lệnh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đọc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thanh</a:t>
            </a:r>
            <a:r>
              <a:rPr lang="en-US" sz="2200" dirty="0"/>
              <a:t> </a:t>
            </a:r>
            <a:r>
              <a:rPr lang="en-US" sz="2200" dirty="0" err="1"/>
              <a:t>ghi</a:t>
            </a:r>
            <a:r>
              <a:rPr lang="en-US" sz="2200" dirty="0"/>
              <a:t> − </a:t>
            </a:r>
            <a:r>
              <a:rPr lang="en-US" sz="2200" b="1" dirty="0"/>
              <a:t>ID</a:t>
            </a:r>
          </a:p>
          <a:p>
            <a:pPr marL="800100" indent="-2794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thi</a:t>
            </a:r>
            <a:r>
              <a:rPr lang="en-US" sz="2200" dirty="0"/>
              <a:t> − </a:t>
            </a:r>
            <a:r>
              <a:rPr lang="en-US" sz="2200" b="1" dirty="0"/>
              <a:t>EX</a:t>
            </a:r>
          </a:p>
          <a:p>
            <a:pPr marL="800100" indent="-2794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dirty="0" err="1"/>
              <a:t>Truy</a:t>
            </a:r>
            <a:r>
              <a:rPr lang="en-US" sz="2200" dirty="0"/>
              <a:t> </a:t>
            </a:r>
            <a:r>
              <a:rPr lang="en-US" sz="2200" dirty="0" err="1"/>
              <a:t>xuất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nhớ</a:t>
            </a:r>
            <a:r>
              <a:rPr lang="en-US" sz="2200" dirty="0"/>
              <a:t> − </a:t>
            </a:r>
            <a:r>
              <a:rPr lang="en-US" sz="2200" b="1" dirty="0"/>
              <a:t>MEM</a:t>
            </a:r>
          </a:p>
          <a:p>
            <a:pPr marL="800100" indent="-2794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dirty="0" err="1"/>
              <a:t>Ghi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 </a:t>
            </a:r>
            <a:r>
              <a:rPr lang="en-US" sz="2200" dirty="0" err="1"/>
              <a:t>quả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thanh</a:t>
            </a:r>
            <a:r>
              <a:rPr lang="en-US" sz="2200" dirty="0"/>
              <a:t> </a:t>
            </a:r>
            <a:r>
              <a:rPr lang="en-US" sz="2200" dirty="0" err="1"/>
              <a:t>ghi</a:t>
            </a:r>
            <a:r>
              <a:rPr lang="en-US" sz="2200" dirty="0"/>
              <a:t> − </a:t>
            </a:r>
            <a:r>
              <a:rPr lang="en-US" sz="2200" b="1" dirty="0"/>
              <a:t>WB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472C97-DB6C-4068-863A-B49A7A83354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2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5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21</a:t>
            </a:fld>
            <a:endParaRPr lang="en-VN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CD7676-A82F-2F63-50DE-EA8E4506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39" y="1028166"/>
            <a:ext cx="7355116" cy="250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8E93182-6389-C599-1FFD-C17824F4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4039" y="3628511"/>
            <a:ext cx="7523922" cy="272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529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5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22</a:t>
            </a:fld>
            <a:endParaRPr lang="en-VN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98AE156-5480-411B-8A20-FD634DB7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627" y="1170996"/>
            <a:ext cx="5060120" cy="195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4569582-9FE0-572B-C24E-EFBA905A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03" y="4360012"/>
            <a:ext cx="4964767" cy="197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01452-2754-BF9D-275A-1606AAA9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2908" y="2574234"/>
            <a:ext cx="561473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FDC82-D5D3-F4E7-0D2E-28EBD53237D0}"/>
              </a:ext>
            </a:extLst>
          </p:cNvPr>
          <p:cNvSpPr txBox="1"/>
          <p:nvPr/>
        </p:nvSpPr>
        <p:spPr>
          <a:xfrm>
            <a:off x="5616773" y="1440873"/>
            <a:ext cx="176202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Non-forwarding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255D-DE5F-16DC-1B2E-18E154A30993}"/>
              </a:ext>
            </a:extLst>
          </p:cNvPr>
          <p:cNvSpPr txBox="1"/>
          <p:nvPr/>
        </p:nvSpPr>
        <p:spPr>
          <a:xfrm>
            <a:off x="5997097" y="5347899"/>
            <a:ext cx="1710725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Full-forwarding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1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5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/>
              <a:t>Chu kỳ của đơn chu kỳ, đa chu kỳ pipeline, đa chu kỳ không pipeline</a:t>
            </a:r>
          </a:p>
          <a:p>
            <a:r>
              <a:rPr lang="vi-VN"/>
              <a:t>Xử lý xung đột dữ liệu (</a:t>
            </a:r>
            <a:r>
              <a:rPr lang="en-US"/>
              <a:t>full-</a:t>
            </a:r>
            <a:r>
              <a:rPr lang="vi-VN"/>
              <a:t>forwarding hoặc non</a:t>
            </a:r>
            <a:r>
              <a:rPr lang="en-US"/>
              <a:t>-</a:t>
            </a:r>
            <a:r>
              <a:rPr lang="vi-VN"/>
              <a:t>forwarding)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23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941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296F-33E1-D68E-3597-0968E529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30" y="2033210"/>
            <a:ext cx="7516538" cy="11193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5400"/>
              <a:t>THẢO LUẬN</a:t>
            </a:r>
            <a:endParaRPr lang="en-US" sz="5400" b="1"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Cấu trúc đề thi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/>
              <a:t>Trắc nghiệm: 30 câu – 9.0 điểm (0.3 điểm/câu)</a:t>
            </a:r>
          </a:p>
          <a:p>
            <a:r>
              <a:rPr lang="vi-VN"/>
              <a:t>Tự luận: 1 câu – 1 điểm</a:t>
            </a:r>
          </a:p>
          <a:p>
            <a:r>
              <a:rPr lang="vi-VN"/>
              <a:t>Thời gian làm bài: 80 phút</a:t>
            </a:r>
          </a:p>
          <a:p>
            <a:r>
              <a:rPr lang="vi-VN"/>
              <a:t>Thi theo lịch của phòng ĐT (11/1/2024 ca 2)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040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Nội dung ôn thi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Tuần 1: Máy tính − Các khái niệm &amp; Công nghệ</a:t>
            </a:r>
          </a:p>
          <a:p>
            <a:r>
              <a:rPr lang="en-US"/>
              <a:t>Tuần 2: Hiệu suất máy tính</a:t>
            </a:r>
          </a:p>
          <a:p>
            <a:r>
              <a:rPr lang="en-US">
                <a:solidFill>
                  <a:srgbClr val="000000"/>
                </a:solidFill>
              </a:rPr>
              <a:t>Tuần 3: Kiến trúc tập lệnh</a:t>
            </a:r>
          </a:p>
          <a:p>
            <a:r>
              <a:rPr lang="en-US" b="1">
                <a:solidFill>
                  <a:srgbClr val="000000"/>
                </a:solidFill>
              </a:rPr>
              <a:t>Tuần 4: Kiến trúc tập lệnh (</a:t>
            </a:r>
            <a:r>
              <a:rPr lang="en-US" b="1">
                <a:solidFill>
                  <a:srgbClr val="FF0000"/>
                </a:solidFill>
              </a:rPr>
              <a:t>ASM </a:t>
            </a:r>
            <a:r>
              <a:rPr lang="en-US" b="1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b="1">
                <a:solidFill>
                  <a:srgbClr val="FF0000"/>
                </a:solidFill>
              </a:rPr>
              <a:t> Mã máy</a:t>
            </a:r>
            <a:r>
              <a:rPr lang="en-US" b="1">
                <a:solidFill>
                  <a:srgbClr val="000000"/>
                </a:solidFill>
              </a:rPr>
              <a:t>)</a:t>
            </a:r>
          </a:p>
          <a:p>
            <a:r>
              <a:rPr lang="en-US">
                <a:solidFill>
                  <a:srgbClr val="000000"/>
                </a:solidFill>
              </a:rPr>
              <a:t>Tuần 5: Kiến trúc tập lệnh (tiếp theo)</a:t>
            </a:r>
          </a:p>
          <a:p>
            <a:r>
              <a:rPr lang="en-US">
                <a:solidFill>
                  <a:srgbClr val="000000"/>
                </a:solidFill>
              </a:rPr>
              <a:t>Tuần 6: Kiến trúc tập lệnh (tiếp theo)</a:t>
            </a:r>
          </a:p>
          <a:p>
            <a:r>
              <a:rPr lang="en-US"/>
              <a:t>Tuần 7: Ôn thi giữa kỳ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4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995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Nội dung ôn thi (tt)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Tuần 8-9: Các phép toán số học trong máy tính</a:t>
            </a:r>
          </a:p>
          <a:p>
            <a:r>
              <a:rPr lang="en-US"/>
              <a:t>Tuần 10: Datapath trong bộ xử lý</a:t>
            </a:r>
          </a:p>
          <a:p>
            <a:r>
              <a:rPr lang="en-US"/>
              <a:t>Tuần 11: Datapath trong bộ xử lý (tiếp theo)</a:t>
            </a:r>
          </a:p>
          <a:p>
            <a:r>
              <a:rPr lang="en-US"/>
              <a:t>Tuần 12: Bài tập cho Datapath của Bộ xử lý</a:t>
            </a:r>
          </a:p>
          <a:p>
            <a:r>
              <a:rPr lang="en-US"/>
              <a:t>Tuần 13: Kỹ thuật ống dẫn</a:t>
            </a:r>
          </a:p>
          <a:p>
            <a:r>
              <a:rPr lang="en-US"/>
              <a:t>Tuần 14: Bài tập cho kỹ thuật ống dẫn </a:t>
            </a:r>
          </a:p>
          <a:p>
            <a:r>
              <a:rPr lang="en-US"/>
              <a:t>Tuần 15: Ôn tập cuối kỳ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274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3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/>
              <a:t>Phép cộng</a:t>
            </a:r>
          </a:p>
          <a:p>
            <a:r>
              <a:rPr lang="vi-VN"/>
              <a:t>Phép trừ</a:t>
            </a:r>
            <a:endParaRPr lang="en-US"/>
          </a:p>
          <a:p>
            <a:r>
              <a:rPr lang="en-US"/>
              <a:t>Tràn số học</a:t>
            </a:r>
            <a:endParaRPr lang="vi-VN"/>
          </a:p>
          <a:p>
            <a:r>
              <a:rPr lang="vi-VN"/>
              <a:t>Phép nhân</a:t>
            </a:r>
          </a:p>
          <a:p>
            <a:r>
              <a:rPr lang="vi-VN"/>
              <a:t>Phép chia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6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905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Phép nhân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Nhân hai số 4 bit: 1000 x 1001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7</a:t>
            </a:fld>
            <a:endParaRPr lang="en-V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50837-B0E6-1020-F08A-C70F1B224790}"/>
              </a:ext>
            </a:extLst>
          </p:cNvPr>
          <p:cNvGrpSpPr/>
          <p:nvPr/>
        </p:nvGrpSpPr>
        <p:grpSpPr>
          <a:xfrm>
            <a:off x="209157" y="3631304"/>
            <a:ext cx="6723710" cy="2757312"/>
            <a:chOff x="329077" y="2297183"/>
            <a:chExt cx="6723710" cy="275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8C8636-F6E9-DCFA-6D5E-3D42B0135303}"/>
                </a:ext>
              </a:extLst>
            </p:cNvPr>
            <p:cNvSpPr/>
            <p:nvPr/>
          </p:nvSpPr>
          <p:spPr>
            <a:xfrm>
              <a:off x="1188911" y="2448076"/>
              <a:ext cx="2132515" cy="43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Thanh </a:t>
              </a:r>
              <a:r>
                <a:rPr kumimoji="1" lang="en-US" err="1">
                  <a:solidFill>
                    <a:schemeClr val="tx1"/>
                  </a:solidFill>
                </a:rPr>
                <a:t>ghi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bị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BC8B5B-7B08-F116-B0F4-A293F4E40BD9}"/>
                </a:ext>
              </a:extLst>
            </p:cNvPr>
            <p:cNvSpPr/>
            <p:nvPr/>
          </p:nvSpPr>
          <p:spPr>
            <a:xfrm>
              <a:off x="668962" y="4281351"/>
              <a:ext cx="2132515" cy="438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Thanh </a:t>
              </a:r>
              <a:r>
                <a:rPr kumimoji="1" lang="en-US" err="1">
                  <a:solidFill>
                    <a:schemeClr val="tx1"/>
                  </a:solidFill>
                </a:rPr>
                <a:t>ghi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tích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76A8D-CC6D-1616-DB28-593D2FA4A9FF}"/>
                </a:ext>
              </a:extLst>
            </p:cNvPr>
            <p:cNvSpPr/>
            <p:nvPr/>
          </p:nvSpPr>
          <p:spPr>
            <a:xfrm>
              <a:off x="4126254" y="3385846"/>
              <a:ext cx="1881502" cy="438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Thanh </a:t>
              </a:r>
              <a:r>
                <a:rPr kumimoji="1" lang="en-US" err="1">
                  <a:solidFill>
                    <a:schemeClr val="tx1"/>
                  </a:solidFill>
                </a:rPr>
                <a:t>ghi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C20F16-8899-0CFB-C648-7B18B25654E3}"/>
                </a:ext>
              </a:extLst>
            </p:cNvPr>
            <p:cNvCxnSpPr/>
            <p:nvPr/>
          </p:nvCxnSpPr>
          <p:spPr>
            <a:xfrm>
              <a:off x="941294" y="3348318"/>
              <a:ext cx="71269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AFE9CF-91A5-BABF-D44B-7A8A732C16C2}"/>
                </a:ext>
              </a:extLst>
            </p:cNvPr>
            <p:cNvCxnSpPr/>
            <p:nvPr/>
          </p:nvCxnSpPr>
          <p:spPr>
            <a:xfrm>
              <a:off x="1883673" y="3348318"/>
              <a:ext cx="71269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2FF0C2-139C-E78B-577E-9CED9A374E20}"/>
                </a:ext>
              </a:extLst>
            </p:cNvPr>
            <p:cNvCxnSpPr/>
            <p:nvPr/>
          </p:nvCxnSpPr>
          <p:spPr>
            <a:xfrm>
              <a:off x="1402975" y="3995453"/>
              <a:ext cx="71269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AFB80-8B7E-DB6F-585B-D5E5BCB0F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2890" y="3348319"/>
              <a:ext cx="483477" cy="64132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A2E82F-6E71-00BA-562F-A466C8B7C2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94" y="3348318"/>
              <a:ext cx="468101" cy="64132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69EBFF-7F66-7921-7F73-53B5F7B6339C}"/>
                </a:ext>
              </a:extLst>
            </p:cNvPr>
            <p:cNvCxnSpPr>
              <a:cxnSpLocks/>
            </p:cNvCxnSpPr>
            <p:nvPr/>
          </p:nvCxnSpPr>
          <p:spPr>
            <a:xfrm>
              <a:off x="1650254" y="3348318"/>
              <a:ext cx="106935" cy="12810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E5C13D-D655-8553-A93C-70CAEFEE9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5876" y="3348318"/>
              <a:ext cx="137797" cy="12810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C60053-DAF1-460A-CD74-3B101D664436}"/>
                </a:ext>
              </a:extLst>
            </p:cNvPr>
            <p:cNvSpPr/>
            <p:nvPr/>
          </p:nvSpPr>
          <p:spPr>
            <a:xfrm>
              <a:off x="3175137" y="4281351"/>
              <a:ext cx="1746488" cy="438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err="1">
                  <a:solidFill>
                    <a:schemeClr val="tx1"/>
                  </a:solidFill>
                </a:rPr>
                <a:t>Điều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khiển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855348-60DA-B48D-636A-47636D178578}"/>
                </a:ext>
              </a:extLst>
            </p:cNvPr>
            <p:cNvCxnSpPr>
              <a:cxnSpLocks/>
            </p:cNvCxnSpPr>
            <p:nvPr/>
          </p:nvCxnSpPr>
          <p:spPr>
            <a:xfrm>
              <a:off x="2241925" y="2886747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7F4063-E165-1B9C-EF9A-03D962763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243" y="3989641"/>
              <a:ext cx="10998" cy="292074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69782-EBF0-2D60-7053-50B49BB8D284}"/>
                </a:ext>
              </a:extLst>
            </p:cNvPr>
            <p:cNvCxnSpPr>
              <a:cxnSpLocks/>
            </p:cNvCxnSpPr>
            <p:nvPr/>
          </p:nvCxnSpPr>
          <p:spPr>
            <a:xfrm>
              <a:off x="1305114" y="3106271"/>
              <a:ext cx="0" cy="237676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D499E9-E223-1D0A-7F52-DB27CC01AF2D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85" y="4720020"/>
              <a:ext cx="0" cy="26691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52EECAB-6BC4-3862-1111-9BDB9D9EC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433" y="4986935"/>
              <a:ext cx="14468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EE1084-73F6-30BF-A8DB-481A491B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077" y="3106271"/>
              <a:ext cx="5356" cy="18806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E01E2C-F904-B33E-81BC-22427E15F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077" y="3122277"/>
              <a:ext cx="976037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CCEC01-E910-4702-92CC-EAF52DB70FB1}"/>
                </a:ext>
              </a:extLst>
            </p:cNvPr>
            <p:cNvCxnSpPr>
              <a:cxnSpLocks/>
              <a:stCxn id="17" idx="2"/>
              <a:endCxn id="8" idx="3"/>
            </p:cNvCxnSpPr>
            <p:nvPr/>
          </p:nvCxnSpPr>
          <p:spPr>
            <a:xfrm flipH="1">
              <a:off x="2801477" y="4500686"/>
              <a:ext cx="37366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3C25D-B59E-63EA-CCE2-14BDE802C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8743" y="3635656"/>
              <a:ext cx="121145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0F5F5B-34A5-CB9B-E70B-5FE2B3EE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201" y="3635656"/>
              <a:ext cx="1" cy="6456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74B187-2362-69BD-C9F7-55196E65EE7D}"/>
                </a:ext>
              </a:extLst>
            </p:cNvPr>
            <p:cNvCxnSpPr>
              <a:cxnSpLocks/>
            </p:cNvCxnSpPr>
            <p:nvPr/>
          </p:nvCxnSpPr>
          <p:spPr>
            <a:xfrm>
              <a:off x="3863625" y="2663228"/>
              <a:ext cx="0" cy="161812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945A9E-6605-BEA7-D8A9-B9DAA77D3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7" y="2663228"/>
              <a:ext cx="54219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03689F-E1C1-B6A6-1CBA-F5837C4E4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786" y="4614899"/>
              <a:ext cx="14468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DBE8DC-5C95-8BEF-12B1-C0472056E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63594" y="3605180"/>
              <a:ext cx="6790" cy="101740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A266B1-B6F0-D1C8-4203-18B5AF95FA4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6007756" y="3605181"/>
              <a:ext cx="26262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B6201C-C2B1-5645-9ECA-C491D3C1B0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7597" y="4358656"/>
              <a:ext cx="2894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E2F7FA-6759-55D4-4E39-E5643DC50E4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067005" y="3824515"/>
              <a:ext cx="0" cy="53414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414E95-D5FD-B888-DF2E-5DA078CAD801}"/>
                </a:ext>
              </a:extLst>
            </p:cNvPr>
            <p:cNvSpPr txBox="1"/>
            <p:nvPr/>
          </p:nvSpPr>
          <p:spPr>
            <a:xfrm>
              <a:off x="1161743" y="3378524"/>
              <a:ext cx="1217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Mạch</a:t>
              </a:r>
              <a:r>
                <a:rPr lang="en-US"/>
                <a:t> </a:t>
              </a:r>
              <a:r>
                <a:rPr lang="en-US" err="1"/>
                <a:t>cộng</a:t>
              </a:r>
              <a:endParaRPr lang="en-US"/>
            </a:p>
            <a:p>
              <a:pPr algn="ctr"/>
              <a:r>
                <a:rPr lang="en-US"/>
                <a:t> 8 bit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0DCFE0-EDED-2DD2-90DD-939497F5D9CC}"/>
                </a:ext>
              </a:extLst>
            </p:cNvPr>
            <p:cNvSpPr txBox="1"/>
            <p:nvPr/>
          </p:nvSpPr>
          <p:spPr>
            <a:xfrm>
              <a:off x="1786808" y="4685163"/>
              <a:ext cx="60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06991-8C91-85AE-57DD-0AA35F3BB322}"/>
                </a:ext>
              </a:extLst>
            </p:cNvPr>
            <p:cNvSpPr txBox="1"/>
            <p:nvPr/>
          </p:nvSpPr>
          <p:spPr>
            <a:xfrm>
              <a:off x="2254089" y="2890018"/>
              <a:ext cx="60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42792F-988B-6F7F-0D11-6F357999A0D2}"/>
                </a:ext>
              </a:extLst>
            </p:cNvPr>
            <p:cNvSpPr txBox="1"/>
            <p:nvPr/>
          </p:nvSpPr>
          <p:spPr>
            <a:xfrm>
              <a:off x="5043677" y="3850375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Số</a:t>
              </a:r>
              <a:r>
                <a:rPr lang="en-US"/>
                <a:t> </a:t>
              </a:r>
              <a:r>
                <a:rPr lang="en-US" err="1"/>
                <a:t>nhân</a:t>
              </a:r>
              <a:r>
                <a:rPr lang="en-US"/>
                <a:t>[0]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41F1B9-5EB3-3218-A220-5B35791CAFB1}"/>
                </a:ext>
              </a:extLst>
            </p:cNvPr>
            <p:cNvSpPr txBox="1"/>
            <p:nvPr/>
          </p:nvSpPr>
          <p:spPr>
            <a:xfrm>
              <a:off x="3304339" y="2297183"/>
              <a:ext cx="99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Dịch</a:t>
              </a:r>
              <a:r>
                <a:rPr lang="en-US"/>
                <a:t> </a:t>
              </a:r>
              <a:r>
                <a:rPr lang="en-US" err="1"/>
                <a:t>trái</a:t>
              </a:r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2C492E-910F-A543-7646-6AA3A2852DEE}"/>
                </a:ext>
              </a:extLst>
            </p:cNvPr>
            <p:cNvSpPr txBox="1"/>
            <p:nvPr/>
          </p:nvSpPr>
          <p:spPr>
            <a:xfrm>
              <a:off x="5964026" y="3227973"/>
              <a:ext cx="1088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Dịch</a:t>
              </a:r>
              <a:r>
                <a:rPr lang="en-US"/>
                <a:t> </a:t>
              </a:r>
              <a:r>
                <a:rPr lang="en-US" err="1"/>
                <a:t>phải</a:t>
              </a:r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A10DCA-F4BD-995E-781F-54AF08B638CB}"/>
                </a:ext>
              </a:extLst>
            </p:cNvPr>
            <p:cNvSpPr txBox="1"/>
            <p:nvPr/>
          </p:nvSpPr>
          <p:spPr>
            <a:xfrm>
              <a:off x="2769079" y="4087602"/>
              <a:ext cx="530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Ghi</a:t>
              </a:r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39A7E7-1C56-E62E-2AEC-AEED0F2EDA67}"/>
                </a:ext>
              </a:extLst>
            </p:cNvPr>
            <p:cNvSpPr txBox="1"/>
            <p:nvPr/>
          </p:nvSpPr>
          <p:spPr>
            <a:xfrm>
              <a:off x="2484779" y="329562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Cộng</a:t>
              </a:r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BDF28E-6259-5AC3-8586-B9F003CBA4DC}"/>
              </a:ext>
            </a:extLst>
          </p:cNvPr>
          <p:cNvGrpSpPr/>
          <p:nvPr/>
        </p:nvGrpSpPr>
        <p:grpSpPr>
          <a:xfrm>
            <a:off x="3325786" y="1381647"/>
            <a:ext cx="8789132" cy="4718152"/>
            <a:chOff x="2681209" y="1906297"/>
            <a:chExt cx="8789132" cy="4718152"/>
          </a:xfrm>
        </p:grpSpPr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EFF6F15E-C465-DF56-1818-6A359F57198A}"/>
                </a:ext>
              </a:extLst>
            </p:cNvPr>
            <p:cNvSpPr/>
            <p:nvPr/>
          </p:nvSpPr>
          <p:spPr>
            <a:xfrm>
              <a:off x="7334813" y="1906297"/>
              <a:ext cx="2041662" cy="395258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err="1">
                  <a:solidFill>
                    <a:schemeClr val="tx1"/>
                  </a:solidFill>
                </a:rPr>
                <a:t>Bắt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đầu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227ED720-3725-B77D-1011-4801E2AB2F9A}"/>
                </a:ext>
              </a:extLst>
            </p:cNvPr>
            <p:cNvSpPr/>
            <p:nvPr/>
          </p:nvSpPr>
          <p:spPr>
            <a:xfrm>
              <a:off x="5997842" y="2510723"/>
              <a:ext cx="4726982" cy="5889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r>
                <a:rPr kumimoji="1" lang="en-US">
                  <a:solidFill>
                    <a:schemeClr val="tx1"/>
                  </a:solidFill>
                </a:rPr>
                <a:t>[0] == 1?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80EFE14-F406-961A-43C7-AFC89A20F9EE}"/>
                </a:ext>
              </a:extLst>
            </p:cNvPr>
            <p:cNvSpPr/>
            <p:nvPr/>
          </p:nvSpPr>
          <p:spPr>
            <a:xfrm>
              <a:off x="2681209" y="3084159"/>
              <a:ext cx="3130654" cy="58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1a. </a:t>
              </a:r>
              <a:r>
                <a:rPr kumimoji="1" lang="en-US" err="1">
                  <a:solidFill>
                    <a:schemeClr val="tx1"/>
                  </a:solidFill>
                </a:rPr>
                <a:t>Cộng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giá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trị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bị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vào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tích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và</a:t>
              </a:r>
              <a:r>
                <a:rPr kumimoji="1" lang="en-US">
                  <a:solidFill>
                    <a:schemeClr val="tx1"/>
                  </a:solidFill>
                </a:rPr>
                <a:t> l</a:t>
              </a:r>
              <a:r>
                <a:rPr kumimoji="1" lang="vi-VN">
                  <a:solidFill>
                    <a:schemeClr val="tx1"/>
                  </a:solidFill>
                </a:rPr>
                <a:t>ư</a:t>
              </a:r>
              <a:r>
                <a:rPr kumimoji="1" lang="en-US">
                  <a:solidFill>
                    <a:schemeClr val="tx1"/>
                  </a:solidFill>
                </a:rPr>
                <a:t>u </a:t>
              </a:r>
              <a:r>
                <a:rPr kumimoji="1" lang="en-US" err="1">
                  <a:solidFill>
                    <a:schemeClr val="tx1"/>
                  </a:solidFill>
                </a:rPr>
                <a:t>kết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quả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lại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vào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tích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103FE8-4F3B-2060-8BBB-1D703BFDC6A3}"/>
                </a:ext>
              </a:extLst>
            </p:cNvPr>
            <p:cNvSpPr/>
            <p:nvPr/>
          </p:nvSpPr>
          <p:spPr>
            <a:xfrm>
              <a:off x="7387459" y="3871991"/>
              <a:ext cx="2026166" cy="58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2. </a:t>
              </a:r>
              <a:r>
                <a:rPr kumimoji="1" lang="en-US" err="1">
                  <a:solidFill>
                    <a:schemeClr val="tx1"/>
                  </a:solidFill>
                </a:rPr>
                <a:t>Dịch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bị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r>
                <a:rPr kumimoji="1" lang="en-US">
                  <a:solidFill>
                    <a:schemeClr val="tx1"/>
                  </a:solidFill>
                </a:rPr>
                <a:t> sang </a:t>
              </a:r>
              <a:r>
                <a:rPr kumimoji="1" lang="en-US" err="1">
                  <a:solidFill>
                    <a:schemeClr val="tx1"/>
                  </a:solidFill>
                </a:rPr>
                <a:t>trái</a:t>
              </a:r>
              <a:r>
                <a:rPr kumimoji="1" lang="en-US">
                  <a:solidFill>
                    <a:schemeClr val="tx1"/>
                  </a:solidFill>
                </a:rPr>
                <a:t> 1 bit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AF331E0-C8C1-D9C0-0DC7-0C2CAC8CD094}"/>
                </a:ext>
              </a:extLst>
            </p:cNvPr>
            <p:cNvSpPr/>
            <p:nvPr/>
          </p:nvSpPr>
          <p:spPr>
            <a:xfrm>
              <a:off x="7389510" y="4672265"/>
              <a:ext cx="2026165" cy="58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3. </a:t>
              </a:r>
              <a:r>
                <a:rPr kumimoji="1" lang="en-US" err="1">
                  <a:solidFill>
                    <a:schemeClr val="tx1"/>
                  </a:solidFill>
                </a:rPr>
                <a:t>Dịch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nhân</a:t>
              </a:r>
              <a:r>
                <a:rPr kumimoji="1" lang="en-US">
                  <a:solidFill>
                    <a:schemeClr val="tx1"/>
                  </a:solidFill>
                </a:rPr>
                <a:t> sang </a:t>
              </a:r>
              <a:r>
                <a:rPr kumimoji="1" lang="en-US" err="1">
                  <a:solidFill>
                    <a:schemeClr val="tx1"/>
                  </a:solidFill>
                </a:rPr>
                <a:t>phải</a:t>
              </a:r>
              <a:r>
                <a:rPr kumimoji="1" lang="en-US">
                  <a:solidFill>
                    <a:schemeClr val="tx1"/>
                  </a:solidFill>
                </a:rPr>
                <a:t> 1 bit</a:t>
              </a:r>
            </a:p>
          </p:txBody>
        </p:sp>
        <p:sp>
          <p:nvSpPr>
            <p:cNvPr id="49" name="Flowchart: Terminator 48">
              <a:extLst>
                <a:ext uri="{FF2B5EF4-FFF2-40B4-BE49-F238E27FC236}">
                  <a16:creationId xmlns:a16="http://schemas.microsoft.com/office/drawing/2014/main" id="{2790B02B-3356-EFF1-D518-16692DEE76D4}"/>
                </a:ext>
              </a:extLst>
            </p:cNvPr>
            <p:cNvSpPr/>
            <p:nvPr/>
          </p:nvSpPr>
          <p:spPr>
            <a:xfrm>
              <a:off x="7454695" y="6241013"/>
              <a:ext cx="2041662" cy="383436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err="1">
                  <a:solidFill>
                    <a:schemeClr val="tx1"/>
                  </a:solidFill>
                </a:rPr>
                <a:t>Hoàn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thành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E057062A-9BD5-283A-3BDC-EE1583C96F2F}"/>
                </a:ext>
              </a:extLst>
            </p:cNvPr>
            <p:cNvSpPr/>
            <p:nvPr/>
          </p:nvSpPr>
          <p:spPr>
            <a:xfrm>
              <a:off x="6116282" y="5452820"/>
              <a:ext cx="4726982" cy="5889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err="1">
                  <a:solidFill>
                    <a:schemeClr val="tx1"/>
                  </a:solidFill>
                </a:rPr>
                <a:t>Đã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lập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đến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lần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thứ</a:t>
              </a:r>
              <a:r>
                <a:rPr kumimoji="1" lang="en-US">
                  <a:solidFill>
                    <a:schemeClr val="tx1"/>
                  </a:solidFill>
                </a:rPr>
                <a:t> 4?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20D512D-BB45-CF52-6005-D3D95AF85CB5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355644" y="2301555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912B8E1-3D4C-00DC-1AA0-0E6E3F792AE4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>
              <a:off x="4266664" y="2805191"/>
              <a:ext cx="173117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E0A84B4-CF72-734F-C5AC-8DB957FD7998}"/>
                </a:ext>
              </a:extLst>
            </p:cNvPr>
            <p:cNvCxnSpPr>
              <a:cxnSpLocks/>
            </p:cNvCxnSpPr>
            <p:nvPr/>
          </p:nvCxnSpPr>
          <p:spPr>
            <a:xfrm>
              <a:off x="4266664" y="2805191"/>
              <a:ext cx="0" cy="260883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9C6BC03-9F97-46C7-65DB-1C976F9BB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1864" y="3414791"/>
              <a:ext cx="2588678" cy="1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E6EEFC-4543-E534-077E-00FA9D4A44C2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H="1">
              <a:off x="10724824" y="2805191"/>
              <a:ext cx="35054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8D3A9B-ECC9-11BD-BF05-2C09998BDAF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372" y="2796227"/>
              <a:ext cx="0" cy="6185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51E1DC3-43B0-B481-791B-13E58F2046FD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8400542" y="3414791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DA9AAD-5A6A-5202-455E-D11055FF5FDF}"/>
                </a:ext>
              </a:extLst>
            </p:cNvPr>
            <p:cNvCxnSpPr/>
            <p:nvPr/>
          </p:nvCxnSpPr>
          <p:spPr>
            <a:xfrm>
              <a:off x="8413915" y="4457562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8074F9-5810-2C55-54DD-E2552AB0C9F7}"/>
                </a:ext>
              </a:extLst>
            </p:cNvPr>
            <p:cNvCxnSpPr/>
            <p:nvPr/>
          </p:nvCxnSpPr>
          <p:spPr>
            <a:xfrm>
              <a:off x="8499080" y="5241971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F4130C-E251-ACAD-8351-9A6A756DFFA3}"/>
                </a:ext>
              </a:extLst>
            </p:cNvPr>
            <p:cNvCxnSpPr/>
            <p:nvPr/>
          </p:nvCxnSpPr>
          <p:spPr>
            <a:xfrm>
              <a:off x="8476669" y="6026380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FAC779-B3D3-11AB-7813-E86980AAD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178" y="2375491"/>
              <a:ext cx="3121163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5D28FD-4A3F-569B-E3BF-626D03DC0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469819" y="2375491"/>
              <a:ext cx="522" cy="336640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756425-099A-40F4-16EB-2E8A37660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3264" y="5741132"/>
              <a:ext cx="626555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E96E7C-3EA4-95DE-C1CD-192CB16C89E3}"/>
                </a:ext>
              </a:extLst>
            </p:cNvPr>
            <p:cNvSpPr txBox="1"/>
            <p:nvPr/>
          </p:nvSpPr>
          <p:spPr>
            <a:xfrm>
              <a:off x="4800600" y="25011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Đúng</a:t>
              </a:r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1D6E09-EE8F-5ACF-5C68-DCCED734C49A}"/>
                </a:ext>
              </a:extLst>
            </p:cNvPr>
            <p:cNvSpPr txBox="1"/>
            <p:nvPr/>
          </p:nvSpPr>
          <p:spPr>
            <a:xfrm>
              <a:off x="7790330" y="592118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Đúng</a:t>
              </a:r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A2FC26-E8C2-21F6-EDE3-739EBEB4E857}"/>
                </a:ext>
              </a:extLst>
            </p:cNvPr>
            <p:cNvSpPr txBox="1"/>
            <p:nvPr/>
          </p:nvSpPr>
          <p:spPr>
            <a:xfrm>
              <a:off x="10806950" y="5428127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2B6D6E-4F70-BD48-0611-EDB38E47CCD2}"/>
                </a:ext>
              </a:extLst>
            </p:cNvPr>
            <p:cNvSpPr txBox="1"/>
            <p:nvPr/>
          </p:nvSpPr>
          <p:spPr>
            <a:xfrm>
              <a:off x="10650069" y="25011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Sai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BEDEB2-E4CC-6989-3930-7A35F28D7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4733" y="3414791"/>
              <a:ext cx="2690639" cy="4484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00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Phép chia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Chia hai số 6 bit: 40:19 (101000 : 010011)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8</a:t>
            </a:fld>
            <a:endParaRPr lang="en-V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CF7B01-BC57-C951-27B1-64EE9AEAEB1D}"/>
              </a:ext>
            </a:extLst>
          </p:cNvPr>
          <p:cNvGrpSpPr/>
          <p:nvPr/>
        </p:nvGrpSpPr>
        <p:grpSpPr>
          <a:xfrm>
            <a:off x="228600" y="3045556"/>
            <a:ext cx="6647510" cy="2821844"/>
            <a:chOff x="1353490" y="2286000"/>
            <a:chExt cx="6647510" cy="28218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28C4C3-7320-11A8-B894-47A38F709906}"/>
                </a:ext>
              </a:extLst>
            </p:cNvPr>
            <p:cNvSpPr/>
            <p:nvPr/>
          </p:nvSpPr>
          <p:spPr>
            <a:xfrm>
              <a:off x="2213324" y="2436893"/>
              <a:ext cx="2132515" cy="43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Thanh </a:t>
              </a:r>
              <a:r>
                <a:rPr kumimoji="1" lang="en-US" err="1">
                  <a:solidFill>
                    <a:schemeClr val="tx1"/>
                  </a:solidFill>
                </a:rPr>
                <a:t>ghi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Số</a:t>
              </a:r>
              <a:r>
                <a:rPr kumimoji="1" lang="en-US">
                  <a:solidFill>
                    <a:schemeClr val="tx1"/>
                  </a:solidFill>
                </a:rPr>
                <a:t> chia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922553-B298-47E9-105C-B2F2107B73D3}"/>
                </a:ext>
              </a:extLst>
            </p:cNvPr>
            <p:cNvSpPr/>
            <p:nvPr/>
          </p:nvSpPr>
          <p:spPr>
            <a:xfrm>
              <a:off x="1693375" y="4270168"/>
              <a:ext cx="2132515" cy="532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>
                  <a:solidFill>
                    <a:schemeClr val="tx1"/>
                  </a:solidFill>
                </a:rPr>
                <a:t>Thanh </a:t>
              </a:r>
              <a:r>
                <a:rPr kumimoji="1" lang="en-US" dirty="0" err="1">
                  <a:solidFill>
                    <a:schemeClr val="tx1"/>
                  </a:solidFill>
                </a:rPr>
                <a:t>ghi</a:t>
              </a:r>
              <a:r>
                <a:rPr kumimoji="1" lang="en-US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kumimoji="1" lang="en-US" dirty="0" err="1">
                  <a:solidFill>
                    <a:schemeClr val="tx1"/>
                  </a:solidFill>
                </a:rPr>
                <a:t>Số</a:t>
              </a:r>
              <a:r>
                <a:rPr kumimoji="1" lang="en-US" dirty="0">
                  <a:solidFill>
                    <a:schemeClr val="tx1"/>
                  </a:solidFill>
                </a:rPr>
                <a:t> d</a:t>
              </a:r>
              <a:r>
                <a:rPr kumimoji="1" lang="vi-VN" dirty="0">
                  <a:solidFill>
                    <a:schemeClr val="tx1"/>
                  </a:solidFill>
                </a:rPr>
                <a:t>ư</a:t>
              </a:r>
              <a:r>
                <a:rPr kumimoji="1" lang="en-US" dirty="0">
                  <a:solidFill>
                    <a:schemeClr val="tx1"/>
                  </a:solidFill>
                </a:rPr>
                <a:t> (</a:t>
              </a:r>
              <a:r>
                <a:rPr kumimoji="1" lang="en-US" dirty="0" err="1">
                  <a:solidFill>
                    <a:schemeClr val="tx1"/>
                  </a:solidFill>
                </a:rPr>
                <a:t>Số</a:t>
              </a:r>
              <a:r>
                <a:rPr kumimoji="1" lang="en-US" dirty="0">
                  <a:solidFill>
                    <a:schemeClr val="tx1"/>
                  </a:solidFill>
                </a:rPr>
                <a:t> </a:t>
              </a:r>
              <a:r>
                <a:rPr kumimoji="1" lang="en-US" dirty="0" err="1">
                  <a:solidFill>
                    <a:schemeClr val="tx1"/>
                  </a:solidFill>
                </a:rPr>
                <a:t>bị</a:t>
              </a:r>
              <a:r>
                <a:rPr kumimoji="1" lang="en-US" dirty="0">
                  <a:solidFill>
                    <a:schemeClr val="tx1"/>
                  </a:solidFill>
                </a:rPr>
                <a:t> chia)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7F3935-DAC2-AA34-9158-B4183BA74553}"/>
                </a:ext>
              </a:extLst>
            </p:cNvPr>
            <p:cNvSpPr/>
            <p:nvPr/>
          </p:nvSpPr>
          <p:spPr>
            <a:xfrm>
              <a:off x="5150667" y="3284441"/>
              <a:ext cx="1881502" cy="528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>
                  <a:solidFill>
                    <a:schemeClr val="tx1"/>
                  </a:solidFill>
                </a:rPr>
                <a:t>Thanh </a:t>
              </a:r>
              <a:r>
                <a:rPr kumimoji="1" lang="en-US" err="1">
                  <a:solidFill>
                    <a:schemeClr val="tx1"/>
                  </a:solidFill>
                </a:rPr>
                <a:t>ghi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Thư</a:t>
              </a:r>
              <a:r>
                <a:rPr kumimoji="1" lang="vi-VN">
                  <a:solidFill>
                    <a:schemeClr val="tx1"/>
                  </a:solidFill>
                </a:rPr>
                <a:t>ơ</a:t>
              </a:r>
              <a:r>
                <a:rPr kumimoji="1" lang="en-US">
                  <a:solidFill>
                    <a:schemeClr val="tx1"/>
                  </a:solidFill>
                </a:rPr>
                <a:t>ng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D10FD3F-9B54-70DC-D897-72A1956F3E07}"/>
                </a:ext>
              </a:extLst>
            </p:cNvPr>
            <p:cNvCxnSpPr>
              <a:cxnSpLocks/>
            </p:cNvCxnSpPr>
            <p:nvPr/>
          </p:nvCxnSpPr>
          <p:spPr>
            <a:xfrm>
              <a:off x="1894099" y="3337135"/>
              <a:ext cx="78430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F99BB-2550-9250-B7EB-2EAF4DC57D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8086" y="3337135"/>
              <a:ext cx="77579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79E1F1-B736-A869-C824-C6F3F69154A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975553"/>
              <a:ext cx="838200" cy="290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CDB72-DFFE-09DA-0541-B0C984B9C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00" y="3337136"/>
              <a:ext cx="483477" cy="64132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A58D33-8AF2-8A8B-B81F-0A6343181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4099" y="3337135"/>
              <a:ext cx="468101" cy="64132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8E1B3D-63A4-DCBE-A74B-9F147AB9966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667" y="3337135"/>
              <a:ext cx="106935" cy="12810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8F6E72-648C-055F-86C9-665F3BDD5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0289" y="3337135"/>
              <a:ext cx="137797" cy="12810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BB1EF0-6713-F4F7-987C-7B76CCECE3E0}"/>
                </a:ext>
              </a:extLst>
            </p:cNvPr>
            <p:cNvSpPr/>
            <p:nvPr/>
          </p:nvSpPr>
          <p:spPr>
            <a:xfrm>
              <a:off x="4199550" y="4270168"/>
              <a:ext cx="1746488" cy="438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err="1">
                  <a:solidFill>
                    <a:schemeClr val="tx1"/>
                  </a:solidFill>
                </a:rPr>
                <a:t>Điều</a:t>
              </a:r>
              <a:r>
                <a:rPr kumimoji="1" lang="en-US">
                  <a:solidFill>
                    <a:schemeClr val="tx1"/>
                  </a:solidFill>
                </a:rPr>
                <a:t> </a:t>
              </a:r>
              <a:r>
                <a:rPr kumimoji="1" lang="en-US" err="1">
                  <a:solidFill>
                    <a:schemeClr val="tx1"/>
                  </a:solidFill>
                </a:rPr>
                <a:t>khiển</a:t>
              </a:r>
              <a:endParaRPr kumimoji="1" 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60D867-BD71-9CD9-A93E-460778919714}"/>
                </a:ext>
              </a:extLst>
            </p:cNvPr>
            <p:cNvCxnSpPr>
              <a:cxnSpLocks/>
            </p:cNvCxnSpPr>
            <p:nvPr/>
          </p:nvCxnSpPr>
          <p:spPr>
            <a:xfrm>
              <a:off x="3266338" y="2875564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F20CCC-FBE9-02F6-33CB-762BE755C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4656" y="3978458"/>
              <a:ext cx="10998" cy="292074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88A73A-9114-7729-360D-59C7FEB06462}"/>
                </a:ext>
              </a:extLst>
            </p:cNvPr>
            <p:cNvCxnSpPr>
              <a:cxnSpLocks/>
            </p:cNvCxnSpPr>
            <p:nvPr/>
          </p:nvCxnSpPr>
          <p:spPr>
            <a:xfrm>
              <a:off x="2329527" y="3095088"/>
              <a:ext cx="0" cy="237676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097D86-21CD-C40B-C8CE-0D9872BD4B3F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98" y="4803092"/>
              <a:ext cx="0" cy="1726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6C3F4F-684D-4C08-D250-39FEEED0C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846" y="4975752"/>
              <a:ext cx="14468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144441-5637-5031-7113-2D7C87BB7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3490" y="3095088"/>
              <a:ext cx="5356" cy="18806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B70DF7-562E-2E75-96E7-4A5EE0370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3490" y="3111094"/>
              <a:ext cx="976037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842533-321E-F2F5-46AC-2A899828816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3810000" y="4489503"/>
              <a:ext cx="38955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0E373EB-5B30-44C7-4279-91C92FA38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0377" y="3624473"/>
              <a:ext cx="114423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B7B086-1636-34DD-34D6-1EF0BFE05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4614" y="3624473"/>
              <a:ext cx="1" cy="6456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459A78-C8B0-FD7D-5186-79E6EAE61A6E}"/>
                </a:ext>
              </a:extLst>
            </p:cNvPr>
            <p:cNvCxnSpPr>
              <a:cxnSpLocks/>
            </p:cNvCxnSpPr>
            <p:nvPr/>
          </p:nvCxnSpPr>
          <p:spPr>
            <a:xfrm>
              <a:off x="4888038" y="2652045"/>
              <a:ext cx="0" cy="161812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BE6E98-6DBB-F1E2-16F7-D52AA01DD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5840" y="2652045"/>
              <a:ext cx="54219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C2FCA0-2489-B580-A0BE-9C8D54FB3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6038" y="4489503"/>
              <a:ext cx="1348758" cy="6467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3A8846-D232-53E6-1E9D-FB2E2FEA4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796" y="3548887"/>
              <a:ext cx="1" cy="94708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6CB3282-C89C-DD8E-A54A-C3A7782B897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7032169" y="3548887"/>
              <a:ext cx="262627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D09216-364C-F4C6-C045-1F721EA875EE}"/>
                </a:ext>
              </a:extLst>
            </p:cNvPr>
            <p:cNvSpPr txBox="1"/>
            <p:nvPr/>
          </p:nvSpPr>
          <p:spPr>
            <a:xfrm>
              <a:off x="2021047" y="3330181"/>
              <a:ext cx="1547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Mạch</a:t>
              </a:r>
              <a:r>
                <a:rPr lang="en-US"/>
                <a:t> </a:t>
              </a:r>
              <a:r>
                <a:rPr lang="en-US" err="1"/>
                <a:t>cộng</a:t>
              </a:r>
              <a:r>
                <a:rPr lang="en-US"/>
                <a:t>/</a:t>
              </a:r>
              <a:r>
                <a:rPr lang="en-US" err="1"/>
                <a:t>trừ</a:t>
              </a:r>
              <a:endParaRPr lang="en-US"/>
            </a:p>
            <a:p>
              <a:pPr algn="ctr"/>
              <a:r>
                <a:rPr lang="en-US"/>
                <a:t> 12 bit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05CDE4-E199-B7BB-1116-E8250A636E11}"/>
                </a:ext>
              </a:extLst>
            </p:cNvPr>
            <p:cNvSpPr txBox="1"/>
            <p:nvPr/>
          </p:nvSpPr>
          <p:spPr>
            <a:xfrm>
              <a:off x="2788337" y="473851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12 bit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234380-03D0-F9BD-2B58-5A47529BF09C}"/>
                </a:ext>
              </a:extLst>
            </p:cNvPr>
            <p:cNvSpPr txBox="1"/>
            <p:nvPr/>
          </p:nvSpPr>
          <p:spPr>
            <a:xfrm>
              <a:off x="3220795" y="2878835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12 bit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FAD61E-9017-ACDE-AF24-CC29B8678E7A}"/>
                </a:ext>
              </a:extLst>
            </p:cNvPr>
            <p:cNvSpPr txBox="1"/>
            <p:nvPr/>
          </p:nvSpPr>
          <p:spPr>
            <a:xfrm>
              <a:off x="4283869" y="2286000"/>
              <a:ext cx="1088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Dịch</a:t>
              </a:r>
              <a:r>
                <a:rPr lang="en-US"/>
                <a:t> </a:t>
              </a:r>
              <a:r>
                <a:rPr lang="en-US" err="1"/>
                <a:t>phải</a:t>
              </a:r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2CCBDC-FA48-4C45-4049-FFCC286D9094}"/>
                </a:ext>
              </a:extLst>
            </p:cNvPr>
            <p:cNvSpPr txBox="1"/>
            <p:nvPr/>
          </p:nvSpPr>
          <p:spPr>
            <a:xfrm>
              <a:off x="7002008" y="3214512"/>
              <a:ext cx="99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Dịch</a:t>
              </a:r>
              <a:r>
                <a:rPr lang="en-US"/>
                <a:t> </a:t>
              </a:r>
              <a:r>
                <a:rPr lang="en-US" err="1"/>
                <a:t>trái</a:t>
              </a:r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02BFA5-8AA0-4929-3F06-0E70DC62BA3C}"/>
                </a:ext>
              </a:extLst>
            </p:cNvPr>
            <p:cNvSpPr txBox="1"/>
            <p:nvPr/>
          </p:nvSpPr>
          <p:spPr>
            <a:xfrm>
              <a:off x="3765955" y="4126638"/>
              <a:ext cx="530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Ghi</a:t>
              </a:r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8B2912-A08C-E917-D656-F0A9CF04D801}"/>
                </a:ext>
              </a:extLst>
            </p:cNvPr>
            <p:cNvSpPr txBox="1"/>
            <p:nvPr/>
          </p:nvSpPr>
          <p:spPr>
            <a:xfrm>
              <a:off x="3709379" y="3284441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err="1"/>
                <a:t>Cộng</a:t>
              </a:r>
              <a:r>
                <a:rPr lang="en-US"/>
                <a:t>/</a:t>
              </a:r>
              <a:r>
                <a:rPr lang="en-US" err="1"/>
                <a:t>trừ</a:t>
              </a:r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7AD35A-FD87-7185-FEAD-17032A10FE8E}"/>
                </a:ext>
              </a:extLst>
            </p:cNvPr>
            <p:cNvSpPr txBox="1"/>
            <p:nvPr/>
          </p:nvSpPr>
          <p:spPr>
            <a:xfrm>
              <a:off x="5850582" y="3782085"/>
              <a:ext cx="60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6 bit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9722FC-04C3-6DC0-416E-43696FCA03FC}"/>
                </a:ext>
              </a:extLst>
            </p:cNvPr>
            <p:cNvCxnSpPr>
              <a:cxnSpLocks/>
            </p:cNvCxnSpPr>
            <p:nvPr/>
          </p:nvCxnSpPr>
          <p:spPr>
            <a:xfrm>
              <a:off x="2958054" y="2300112"/>
              <a:ext cx="97960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FF65AD-4BDE-0865-A01B-39B38981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5871" y="3164122"/>
              <a:ext cx="98352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ABF091-B015-D6B6-90EB-018DC850D350}"/>
              </a:ext>
            </a:extLst>
          </p:cNvPr>
          <p:cNvGrpSpPr/>
          <p:nvPr/>
        </p:nvGrpSpPr>
        <p:grpSpPr>
          <a:xfrm>
            <a:off x="6160822" y="169939"/>
            <a:ext cx="5878778" cy="6383261"/>
            <a:chOff x="6084622" y="126245"/>
            <a:chExt cx="5878778" cy="6383261"/>
          </a:xfrm>
        </p:grpSpPr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E3E2F3AE-1C4D-9E50-284D-8CD7B30582FB}"/>
                </a:ext>
              </a:extLst>
            </p:cNvPr>
            <p:cNvSpPr/>
            <p:nvPr/>
          </p:nvSpPr>
          <p:spPr>
            <a:xfrm>
              <a:off x="7723096" y="126245"/>
              <a:ext cx="1994185" cy="330956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err="1">
                  <a:solidFill>
                    <a:schemeClr val="tx1"/>
                  </a:solidFill>
                </a:rPr>
                <a:t>Bắt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đầu</a:t>
              </a:r>
              <a:endParaRPr kumimoji="1" lang="en-US" sz="1400">
                <a:solidFill>
                  <a:schemeClr val="tx1"/>
                </a:solidFill>
              </a:endParaRPr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A77AA52-6F4B-454B-0943-4BF716F8DB04}"/>
                </a:ext>
              </a:extLst>
            </p:cNvPr>
            <p:cNvSpPr/>
            <p:nvPr/>
          </p:nvSpPr>
          <p:spPr>
            <a:xfrm>
              <a:off x="7905302" y="1596899"/>
              <a:ext cx="1648605" cy="72044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err="1">
                  <a:solidFill>
                    <a:schemeClr val="tx1"/>
                  </a:solidFill>
                </a:rPr>
                <a:t>Kiểm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tra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d</a:t>
              </a:r>
              <a:r>
                <a:rPr kumimoji="1" lang="vi-VN" sz="1400">
                  <a:solidFill>
                    <a:schemeClr val="tx1"/>
                  </a:solidFill>
                </a:rPr>
                <a:t>ư</a:t>
              </a:r>
              <a:r>
                <a:rPr kumimoji="1" lang="en-US" sz="140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51E66D-A4DB-5EAF-8C26-0CC4E330FF5D}"/>
                </a:ext>
              </a:extLst>
            </p:cNvPr>
            <p:cNvSpPr/>
            <p:nvPr/>
          </p:nvSpPr>
          <p:spPr>
            <a:xfrm>
              <a:off x="6084622" y="2438400"/>
              <a:ext cx="2214765" cy="87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sz="1400">
                  <a:solidFill>
                    <a:schemeClr val="tx1"/>
                  </a:solidFill>
                </a:rPr>
                <a:t>2a. </a:t>
              </a:r>
              <a:r>
                <a:rPr kumimoji="1" lang="en-US" sz="1400" err="1">
                  <a:solidFill>
                    <a:schemeClr val="tx1"/>
                  </a:solidFill>
                </a:rPr>
                <a:t>Dịch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thanh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ghi</a:t>
              </a:r>
              <a:r>
                <a:rPr kumimoji="1" lang="en-US" sz="1400">
                  <a:solidFill>
                    <a:schemeClr val="tx1"/>
                  </a:solidFill>
                </a:rPr>
                <a:t> Th</a:t>
              </a:r>
              <a:r>
                <a:rPr kumimoji="1" lang="vi-VN" sz="1400">
                  <a:solidFill>
                    <a:schemeClr val="tx1"/>
                  </a:solidFill>
                </a:rPr>
                <a:t>ư</a:t>
              </a:r>
              <a:r>
                <a:rPr kumimoji="1" lang="en-US" sz="1400" err="1">
                  <a:solidFill>
                    <a:schemeClr val="tx1"/>
                  </a:solidFill>
                </a:rPr>
                <a:t>ơng</a:t>
              </a:r>
              <a:r>
                <a:rPr kumimoji="1" lang="en-US" sz="1400">
                  <a:solidFill>
                    <a:schemeClr val="tx1"/>
                  </a:solidFill>
                </a:rPr>
                <a:t> sang </a:t>
              </a:r>
              <a:r>
                <a:rPr kumimoji="1" lang="en-US" sz="1400" err="1">
                  <a:solidFill>
                    <a:schemeClr val="tx1"/>
                  </a:solidFill>
                </a:rPr>
                <a:t>trái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một</a:t>
              </a:r>
              <a:r>
                <a:rPr kumimoji="1" lang="en-US" sz="1400">
                  <a:solidFill>
                    <a:schemeClr val="tx1"/>
                  </a:solidFill>
                </a:rPr>
                <a:t> bit, </a:t>
              </a:r>
              <a:r>
                <a:rPr kumimoji="1" lang="en-US" sz="1400" err="1">
                  <a:solidFill>
                    <a:schemeClr val="tx1"/>
                  </a:solidFill>
                </a:rPr>
                <a:t>gán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giá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trị</a:t>
              </a:r>
              <a:r>
                <a:rPr kumimoji="1" lang="en-US" sz="1400">
                  <a:solidFill>
                    <a:schemeClr val="tx1"/>
                  </a:solidFill>
                </a:rPr>
                <a:t> “1” </a:t>
              </a:r>
              <a:r>
                <a:rPr kumimoji="1" lang="en-US" sz="1400" err="1">
                  <a:solidFill>
                    <a:schemeClr val="tx1"/>
                  </a:solidFill>
                </a:rPr>
                <a:t>vào</a:t>
              </a:r>
              <a:r>
                <a:rPr kumimoji="1" lang="en-US" sz="1400">
                  <a:solidFill>
                    <a:schemeClr val="tx1"/>
                  </a:solidFill>
                </a:rPr>
                <a:t> bit </a:t>
              </a:r>
              <a:r>
                <a:rPr kumimoji="1" lang="en-US" sz="1400" err="1">
                  <a:solidFill>
                    <a:schemeClr val="tx1"/>
                  </a:solidFill>
                </a:rPr>
                <a:t>trọng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nhỏ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nhất</a:t>
              </a:r>
              <a:endParaRPr kumimoji="1" 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A62058-F1B5-A675-3621-35E168323AA1}"/>
                </a:ext>
              </a:extLst>
            </p:cNvPr>
            <p:cNvSpPr/>
            <p:nvPr/>
          </p:nvSpPr>
          <p:spPr>
            <a:xfrm>
              <a:off x="7609902" y="4675481"/>
              <a:ext cx="1711172" cy="58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sz="1400">
                  <a:solidFill>
                    <a:schemeClr val="tx1"/>
                  </a:solidFill>
                </a:rPr>
                <a:t>3. </a:t>
              </a:r>
              <a:r>
                <a:rPr kumimoji="1" lang="en-US" sz="1400" err="1">
                  <a:solidFill>
                    <a:schemeClr val="tx1"/>
                  </a:solidFill>
                </a:rPr>
                <a:t>Dịch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thanh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ghi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chia sang </a:t>
              </a:r>
              <a:r>
                <a:rPr kumimoji="1" lang="en-US" sz="1400" err="1">
                  <a:solidFill>
                    <a:schemeClr val="tx1"/>
                  </a:solidFill>
                </a:rPr>
                <a:t>phải</a:t>
              </a:r>
              <a:r>
                <a:rPr kumimoji="1" lang="en-US" sz="1400">
                  <a:solidFill>
                    <a:schemeClr val="tx1"/>
                  </a:solidFill>
                </a:rPr>
                <a:t> 1 bit</a:t>
              </a:r>
            </a:p>
          </p:txBody>
        </p:sp>
        <p:sp>
          <p:nvSpPr>
            <p:cNvPr id="48" name="Flowchart: Terminator 47">
              <a:extLst>
                <a:ext uri="{FF2B5EF4-FFF2-40B4-BE49-F238E27FC236}">
                  <a16:creationId xmlns:a16="http://schemas.microsoft.com/office/drawing/2014/main" id="{E4DBF2D9-2CD4-6169-B8EB-DDC8BBBDC753}"/>
                </a:ext>
              </a:extLst>
            </p:cNvPr>
            <p:cNvSpPr/>
            <p:nvPr/>
          </p:nvSpPr>
          <p:spPr>
            <a:xfrm>
              <a:off x="7443025" y="6237289"/>
              <a:ext cx="1994185" cy="27221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err="1">
                  <a:solidFill>
                    <a:schemeClr val="tx1"/>
                  </a:solidFill>
                </a:rPr>
                <a:t>Hoàn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thành</a:t>
              </a:r>
              <a:endParaRPr kumimoji="1" lang="en-US" sz="1400">
                <a:solidFill>
                  <a:schemeClr val="tx1"/>
                </a:solidFill>
              </a:endParaRPr>
            </a:p>
          </p:txBody>
        </p:sp>
        <p:sp>
          <p:nvSpPr>
            <p:cNvPr id="49" name="Flowchart: Decision 48">
              <a:extLst>
                <a:ext uri="{FF2B5EF4-FFF2-40B4-BE49-F238E27FC236}">
                  <a16:creationId xmlns:a16="http://schemas.microsoft.com/office/drawing/2014/main" id="{06A7FD52-ABFB-334B-BCCD-7D511753240C}"/>
                </a:ext>
              </a:extLst>
            </p:cNvPr>
            <p:cNvSpPr/>
            <p:nvPr/>
          </p:nvSpPr>
          <p:spPr>
            <a:xfrm>
              <a:off x="7344107" y="5452820"/>
              <a:ext cx="2214766" cy="5889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err="1">
                  <a:solidFill>
                    <a:schemeClr val="tx1"/>
                  </a:solidFill>
                </a:rPr>
                <a:t>Lần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lập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thứ</a:t>
              </a:r>
              <a:r>
                <a:rPr kumimoji="1" lang="en-US" sz="1400">
                  <a:solidFill>
                    <a:schemeClr val="tx1"/>
                  </a:solidFill>
                </a:rPr>
                <a:t> 7?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88955F-93D6-81B8-E327-F2C94FDE345B}"/>
                </a:ext>
              </a:extLst>
            </p:cNvPr>
            <p:cNvCxnSpPr>
              <a:cxnSpLocks/>
              <a:stCxn id="44" idx="2"/>
              <a:endCxn id="61" idx="0"/>
            </p:cNvCxnSpPr>
            <p:nvPr/>
          </p:nvCxnSpPr>
          <p:spPr>
            <a:xfrm>
              <a:off x="8720189" y="457201"/>
              <a:ext cx="1" cy="22859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B80E13-600D-A424-641D-FD926C8EB126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>
              <a:off x="7192004" y="1957121"/>
              <a:ext cx="71329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2657F66-FFEA-8772-F51D-B9B204A58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2870" y="1949446"/>
              <a:ext cx="949835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F67AE3-9FC3-7DE9-0A47-32775895BB57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7192004" y="1949446"/>
              <a:ext cx="1" cy="48895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9AE39DF-ABA8-EA5F-D3AB-AA77DD4CBA5C}"/>
                </a:ext>
              </a:extLst>
            </p:cNvPr>
            <p:cNvCxnSpPr>
              <a:cxnSpLocks/>
            </p:cNvCxnSpPr>
            <p:nvPr/>
          </p:nvCxnSpPr>
          <p:spPr>
            <a:xfrm>
              <a:off x="8454110" y="5257287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C8BEC4-5159-B70C-AC32-7B86E7A79BBD}"/>
                </a:ext>
              </a:extLst>
            </p:cNvPr>
            <p:cNvCxnSpPr>
              <a:cxnSpLocks/>
            </p:cNvCxnSpPr>
            <p:nvPr/>
          </p:nvCxnSpPr>
          <p:spPr>
            <a:xfrm>
              <a:off x="8440118" y="6043241"/>
              <a:ext cx="5689" cy="20916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5A451E4-3550-83A8-71BB-37854D9981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63400" y="533400"/>
              <a:ext cx="0" cy="520773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021BEAB-5B7D-7BBE-B59E-A44599F25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72" y="5741132"/>
              <a:ext cx="1456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902F4F-250F-6CBF-94F1-CD14034F706B}"/>
                </a:ext>
              </a:extLst>
            </p:cNvPr>
            <p:cNvSpPr txBox="1"/>
            <p:nvPr/>
          </p:nvSpPr>
          <p:spPr>
            <a:xfrm>
              <a:off x="7924800" y="5940623"/>
              <a:ext cx="652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err="1"/>
                <a:t>Đúng</a:t>
              </a:r>
              <a:endParaRPr lang="en-US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57D7D-F3B8-5BC1-1273-F7AE6D7ACE3D}"/>
                </a:ext>
              </a:extLst>
            </p:cNvPr>
            <p:cNvSpPr txBox="1"/>
            <p:nvPr/>
          </p:nvSpPr>
          <p:spPr>
            <a:xfrm>
              <a:off x="9525000" y="5483423"/>
              <a:ext cx="522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Sai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A2B6B8-0C75-127E-8C5A-8E2F64F88DA1}"/>
                </a:ext>
              </a:extLst>
            </p:cNvPr>
            <p:cNvSpPr txBox="1"/>
            <p:nvPr/>
          </p:nvSpPr>
          <p:spPr>
            <a:xfrm>
              <a:off x="9474093" y="1673423"/>
              <a:ext cx="889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err="1"/>
                <a:t>Số</a:t>
              </a:r>
              <a:r>
                <a:rPr lang="en-US" sz="1400"/>
                <a:t> d</a:t>
              </a:r>
              <a:r>
                <a:rPr lang="vi-VN" sz="1400"/>
                <a:t>ư</a:t>
              </a:r>
              <a:r>
                <a:rPr lang="en-US" sz="1400"/>
                <a:t> &lt; 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2A6480-035D-BEA5-A9E7-AC5E13825BD1}"/>
                </a:ext>
              </a:extLst>
            </p:cNvPr>
            <p:cNvSpPr/>
            <p:nvPr/>
          </p:nvSpPr>
          <p:spPr>
            <a:xfrm>
              <a:off x="7420307" y="685800"/>
              <a:ext cx="2599765" cy="702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sz="1400">
                  <a:solidFill>
                    <a:schemeClr val="tx1"/>
                  </a:solidFill>
                </a:rPr>
                <a:t>1. </a:t>
              </a:r>
              <a:r>
                <a:rPr kumimoji="1" lang="en-US" sz="1400" err="1">
                  <a:solidFill>
                    <a:schemeClr val="tx1"/>
                  </a:solidFill>
                </a:rPr>
                <a:t>Lấy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giá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trị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thanh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ghi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d</a:t>
              </a:r>
              <a:r>
                <a:rPr kumimoji="1" lang="vi-VN" sz="1400">
                  <a:solidFill>
                    <a:schemeClr val="tx1"/>
                  </a:solidFill>
                </a:rPr>
                <a:t>ư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trừ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cho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giá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trị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thanh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ghi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chia, </a:t>
              </a:r>
              <a:r>
                <a:rPr kumimoji="1" lang="en-US" sz="1400" err="1">
                  <a:solidFill>
                    <a:schemeClr val="tx1"/>
                  </a:solidFill>
                </a:rPr>
                <a:t>đặt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kết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quả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lại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vào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thanh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ghi</a:t>
              </a:r>
              <a:r>
                <a:rPr kumimoji="1" lang="en-US" sz="1400">
                  <a:solidFill>
                    <a:schemeClr val="tx1"/>
                  </a:solidFill>
                </a:rPr>
                <a:t> </a:t>
              </a:r>
              <a:r>
                <a:rPr kumimoji="1" lang="en-US" sz="1400" err="1">
                  <a:solidFill>
                    <a:schemeClr val="tx1"/>
                  </a:solidFill>
                </a:rPr>
                <a:t>Số</a:t>
              </a:r>
              <a:r>
                <a:rPr kumimoji="1" lang="en-US" sz="1400">
                  <a:solidFill>
                    <a:schemeClr val="tx1"/>
                  </a:solidFill>
                </a:rPr>
                <a:t>  d</a:t>
              </a:r>
              <a:r>
                <a:rPr kumimoji="1" lang="vi-VN" sz="1400">
                  <a:solidFill>
                    <a:schemeClr val="tx1"/>
                  </a:solidFill>
                </a:rPr>
                <a:t>ư</a:t>
              </a:r>
              <a:endParaRPr kumimoji="1" lang="en-US" sz="14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053CE8-6F86-B0C6-A03B-9085F5D1DC85}"/>
                </a:ext>
              </a:extLst>
            </p:cNvPr>
            <p:cNvSpPr/>
            <p:nvPr/>
          </p:nvSpPr>
          <p:spPr>
            <a:xfrm>
              <a:off x="9154410" y="2438400"/>
              <a:ext cx="2656590" cy="15803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en-US" sz="1400" dirty="0">
                  <a:solidFill>
                    <a:schemeClr val="tx1"/>
                  </a:solidFill>
                </a:rPr>
                <a:t>2b.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Dịch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thanh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ghi</a:t>
              </a:r>
              <a:r>
                <a:rPr kumimoji="1" lang="en-US" sz="1400" dirty="0">
                  <a:solidFill>
                    <a:schemeClr val="tx1"/>
                  </a:solidFill>
                </a:rPr>
                <a:t> Th</a:t>
              </a:r>
              <a:r>
                <a:rPr kumimoji="1" lang="vi-VN" sz="1400" dirty="0">
                  <a:solidFill>
                    <a:schemeClr val="tx1"/>
                  </a:solidFill>
                </a:rPr>
                <a:t>ư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ơng</a:t>
              </a:r>
              <a:r>
                <a:rPr kumimoji="1" lang="en-US" sz="1400" dirty="0">
                  <a:solidFill>
                    <a:schemeClr val="tx1"/>
                  </a:solidFill>
                </a:rPr>
                <a:t> sang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trái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một</a:t>
              </a:r>
              <a:r>
                <a:rPr kumimoji="1" lang="en-US" sz="1400" dirty="0">
                  <a:solidFill>
                    <a:schemeClr val="tx1"/>
                  </a:solidFill>
                </a:rPr>
                <a:t> bit,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gán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giá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trị</a:t>
              </a:r>
              <a:r>
                <a:rPr kumimoji="1" lang="en-US" sz="1400" dirty="0">
                  <a:solidFill>
                    <a:schemeClr val="tx1"/>
                  </a:solidFill>
                </a:rPr>
                <a:t> “0”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vào</a:t>
              </a:r>
              <a:r>
                <a:rPr kumimoji="1" lang="en-US" sz="1400" dirty="0">
                  <a:solidFill>
                    <a:schemeClr val="tx1"/>
                  </a:solidFill>
                </a:rPr>
                <a:t> bit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trọng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số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nhỏ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nhất</a:t>
              </a:r>
              <a:r>
                <a:rPr kumimoji="1" lang="en-US" sz="1400" dirty="0">
                  <a:solidFill>
                    <a:schemeClr val="tx1"/>
                  </a:solidFill>
                </a:rPr>
                <a:t>.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Đồng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thời</a:t>
              </a:r>
              <a:r>
                <a:rPr kumimoji="1" lang="en-US" sz="1400" dirty="0">
                  <a:solidFill>
                    <a:schemeClr val="tx1"/>
                  </a:solidFill>
                </a:rPr>
                <a:t>,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khôi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phục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lại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giá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trị</a:t>
              </a:r>
              <a:r>
                <a:rPr kumimoji="1" lang="en-US" sz="1400" dirty="0">
                  <a:solidFill>
                    <a:schemeClr val="tx1"/>
                  </a:solidFill>
                </a:rPr>
                <a:t> ban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đầu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bằng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cách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cộng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giá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trị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thanh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ghi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Số</a:t>
              </a:r>
              <a:r>
                <a:rPr kumimoji="1" lang="en-US" sz="1400" dirty="0">
                  <a:solidFill>
                    <a:schemeClr val="tx1"/>
                  </a:solidFill>
                </a:rPr>
                <a:t> d</a:t>
              </a:r>
              <a:r>
                <a:rPr kumimoji="1" lang="vi-VN" sz="1400" dirty="0">
                  <a:solidFill>
                    <a:schemeClr val="tx1"/>
                  </a:solidFill>
                </a:rPr>
                <a:t>ư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với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giá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trị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thanh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ghi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Số</a:t>
              </a:r>
              <a:r>
                <a:rPr kumimoji="1" lang="en-US" sz="1400" dirty="0">
                  <a:solidFill>
                    <a:schemeClr val="tx1"/>
                  </a:solidFill>
                </a:rPr>
                <a:t> chia,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đặt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kết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quả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lại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vào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thanh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ghi</a:t>
              </a:r>
              <a:r>
                <a:rPr kumimoji="1" 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sz="1400" dirty="0" err="1">
                  <a:solidFill>
                    <a:schemeClr val="tx1"/>
                  </a:solidFill>
                </a:rPr>
                <a:t>Số</a:t>
              </a:r>
              <a:r>
                <a:rPr kumimoji="1" lang="en-US" sz="1400" dirty="0">
                  <a:solidFill>
                    <a:schemeClr val="tx1"/>
                  </a:solidFill>
                </a:rPr>
                <a:t> d</a:t>
              </a:r>
              <a:r>
                <a:rPr kumimoji="1" lang="vi-VN" sz="1400" dirty="0">
                  <a:solidFill>
                    <a:schemeClr val="tx1"/>
                  </a:solidFill>
                </a:rPr>
                <a:t>ư</a:t>
              </a:r>
              <a:r>
                <a:rPr kumimoji="1"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2A5EED-11E4-F671-FBB6-6BC3B7C4494D}"/>
                </a:ext>
              </a:extLst>
            </p:cNvPr>
            <p:cNvCxnSpPr>
              <a:cxnSpLocks/>
              <a:stCxn id="61" idx="2"/>
              <a:endCxn id="45" idx="0"/>
            </p:cNvCxnSpPr>
            <p:nvPr/>
          </p:nvCxnSpPr>
          <p:spPr>
            <a:xfrm>
              <a:off x="8720190" y="1388231"/>
              <a:ext cx="9415" cy="20866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E18CE03-ED9D-79DF-9BD3-CA213AB3E1A9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10482705" y="1949446"/>
              <a:ext cx="0" cy="48895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A9D8DE-635B-2688-2D5C-F4CEA67D0231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7192005" y="3308520"/>
              <a:ext cx="0" cy="103488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5DEC1D6-4A3C-47FB-627E-BE684A898FC0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10482705" y="4018722"/>
              <a:ext cx="7917" cy="32467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862AFFB-E0ED-9064-85AE-1B2B73172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0190" y="4343400"/>
              <a:ext cx="177072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936BA4-D234-1C44-7C57-1F981ED135CA}"/>
                </a:ext>
              </a:extLst>
            </p:cNvPr>
            <p:cNvCxnSpPr>
              <a:cxnSpLocks/>
            </p:cNvCxnSpPr>
            <p:nvPr/>
          </p:nvCxnSpPr>
          <p:spPr>
            <a:xfrm>
              <a:off x="8729605" y="4343400"/>
              <a:ext cx="0" cy="328863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3EFE66-3402-E94F-7CCC-BE2B95A92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004" y="4343400"/>
              <a:ext cx="1084633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5721F67-DFA0-970B-38C8-90B0AC70A201}"/>
                </a:ext>
              </a:extLst>
            </p:cNvPr>
            <p:cNvCxnSpPr>
              <a:cxnSpLocks/>
            </p:cNvCxnSpPr>
            <p:nvPr/>
          </p:nvCxnSpPr>
          <p:spPr>
            <a:xfrm>
              <a:off x="8258507" y="4343400"/>
              <a:ext cx="0" cy="328863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0F58D3-D1E2-9903-5087-6014D729C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3908" y="5741132"/>
              <a:ext cx="240949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72C263-DF12-4B18-12B7-E4A56E528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162" y="533400"/>
              <a:ext cx="3233238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188B7-FBE8-36C4-AFFC-541586C50F1D}"/>
                </a:ext>
              </a:extLst>
            </p:cNvPr>
            <p:cNvSpPr txBox="1"/>
            <p:nvPr/>
          </p:nvSpPr>
          <p:spPr>
            <a:xfrm>
              <a:off x="7123378" y="1688623"/>
              <a:ext cx="1037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err="1"/>
                <a:t>Số</a:t>
              </a:r>
              <a:r>
                <a:rPr lang="en-US" sz="1400"/>
                <a:t> d</a:t>
              </a:r>
              <a:r>
                <a:rPr lang="vi-VN" sz="1400"/>
                <a:t>ư</a:t>
              </a:r>
              <a:r>
                <a:rPr lang="en-US" sz="1400"/>
                <a:t> &gt;=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6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718-D2DE-61D0-3BFA-D97F6B01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Ôn tập lý thuyết – chương 4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CFC-41FA-4D7B-A058-603D95BA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/>
              <a:t>Giới thiệu</a:t>
            </a:r>
          </a:p>
          <a:p>
            <a:r>
              <a:rPr lang="vi-VN"/>
              <a:t>Nhắc lại các quy ước thiết kế logic</a:t>
            </a:r>
          </a:p>
          <a:p>
            <a:r>
              <a:rPr lang="vi-VN"/>
              <a:t>Xây dựng đường dữ liệu (datapath) đơn giản</a:t>
            </a:r>
          </a:p>
          <a:p>
            <a:r>
              <a:rPr lang="vi-VN"/>
              <a:t>Hiện thực datapath đơn chu kỳ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E7BA-7602-077F-240B-5D76089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77E8-81CF-423F-2144-B85E01F7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VN" smtClean="0"/>
              <a:pPr/>
              <a:t>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893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UIT Pallete">
      <a:dk1>
        <a:srgbClr val="2A2F4F"/>
      </a:dk1>
      <a:lt1>
        <a:srgbClr val="FFFFFF"/>
      </a:lt1>
      <a:dk2>
        <a:srgbClr val="1C305E"/>
      </a:dk2>
      <a:lt2>
        <a:srgbClr val="E7E6E6"/>
      </a:lt2>
      <a:accent1>
        <a:srgbClr val="0071FF"/>
      </a:accent1>
      <a:accent2>
        <a:srgbClr val="FAAB78"/>
      </a:accent2>
      <a:accent3>
        <a:srgbClr val="EC7171"/>
      </a:accent3>
      <a:accent4>
        <a:srgbClr val="FFCD38"/>
      </a:accent4>
      <a:accent5>
        <a:srgbClr val="4700D8"/>
      </a:accent5>
      <a:accent6>
        <a:srgbClr val="41855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0C6FF"/>
            </a:gs>
            <a:gs pos="100000">
              <a:srgbClr val="0072FF"/>
            </a:gs>
          </a:gsLst>
          <a:lin ang="5400000" scaled="1"/>
        </a:gradFill>
        <a:ln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</a:ln>
      </a:spPr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just">
          <a:lnSpc>
            <a:spcPct val="120000"/>
          </a:lnSpc>
          <a:spcBef>
            <a:spcPts val="200"/>
          </a:spcBef>
          <a:spcAft>
            <a:spcPts val="2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Bai giang so UIT update</Template>
  <TotalTime>2041</TotalTime>
  <Words>1502</Words>
  <Application>Microsoft Office PowerPoint</Application>
  <PresentationFormat>Widescreen</PresentationFormat>
  <Paragraphs>216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1. Cấu trúc đề thi</vt:lpstr>
      <vt:lpstr>2. Nội dung ôn thi</vt:lpstr>
      <vt:lpstr>2. Nội dung ôn thi (tt)</vt:lpstr>
      <vt:lpstr>3. Ôn tập lý thuyết – chương 3</vt:lpstr>
      <vt:lpstr>3. Phép nhân</vt:lpstr>
      <vt:lpstr>3. Phép chia</vt:lpstr>
      <vt:lpstr>3. Ôn tập lý thuyết – chương 4</vt:lpstr>
      <vt:lpstr>PowerPoint Presentation</vt:lpstr>
      <vt:lpstr>3. Ôn tập lý thuyết – chương 4</vt:lpstr>
      <vt:lpstr>3. Ôn tập lý thuyết – chương 4</vt:lpstr>
      <vt:lpstr>Các đường hoạt động khi lệnh thuộc nhóm logic và số học thực thi</vt:lpstr>
      <vt:lpstr>Các đường hoạt động khi lệnh lw thực thi</vt:lpstr>
      <vt:lpstr>Các đường hoạt động khi lệnh sw thực thi</vt:lpstr>
      <vt:lpstr>Các đường hoạt động khi lệnh beq thực thi</vt:lpstr>
      <vt:lpstr>Control</vt:lpstr>
      <vt:lpstr>ALU Control</vt:lpstr>
      <vt:lpstr>3. Ôn tập lý thuyết – chương 5</vt:lpstr>
      <vt:lpstr>PowerPoint Presentation</vt:lpstr>
      <vt:lpstr>3. Ôn tập lý thuyết – chương 5</vt:lpstr>
      <vt:lpstr>3. Ôn tập lý thuyết – chương 5</vt:lpstr>
      <vt:lpstr>3. Ôn tập lý thuyết – chương 5</vt:lpstr>
      <vt:lpstr>THẢO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Hoàng Lộc</dc:creator>
  <cp:lastModifiedBy>Phan Đình Duy</cp:lastModifiedBy>
  <cp:revision>137</cp:revision>
  <dcterms:created xsi:type="dcterms:W3CDTF">2023-03-03T01:55:04Z</dcterms:created>
  <dcterms:modified xsi:type="dcterms:W3CDTF">2023-12-18T07:30:17Z</dcterms:modified>
</cp:coreProperties>
</file>